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04" r:id="rId2"/>
    <p:sldId id="469" r:id="rId3"/>
    <p:sldId id="441" r:id="rId4"/>
    <p:sldId id="417" r:id="rId5"/>
    <p:sldId id="418" r:id="rId6"/>
    <p:sldId id="419" r:id="rId7"/>
    <p:sldId id="420" r:id="rId8"/>
    <p:sldId id="421" r:id="rId9"/>
    <p:sldId id="422" r:id="rId10"/>
    <p:sldId id="470" r:id="rId11"/>
    <p:sldId id="471" r:id="rId12"/>
    <p:sldId id="472" r:id="rId13"/>
    <p:sldId id="473" r:id="rId14"/>
    <p:sldId id="474" r:id="rId15"/>
    <p:sldId id="475" r:id="rId16"/>
    <p:sldId id="477" r:id="rId17"/>
    <p:sldId id="486" r:id="rId18"/>
    <p:sldId id="425" r:id="rId19"/>
    <p:sldId id="426" r:id="rId20"/>
    <p:sldId id="478" r:id="rId21"/>
    <p:sldId id="484" r:id="rId22"/>
    <p:sldId id="485" r:id="rId23"/>
    <p:sldId id="433" r:id="rId24"/>
    <p:sldId id="316" r:id="rId25"/>
    <p:sldId id="446" r:id="rId26"/>
    <p:sldId id="481" r:id="rId27"/>
    <p:sldId id="27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p:cViewPr varScale="1">
        <p:scale>
          <a:sx n="61" d="100"/>
          <a:sy n="61" d="100"/>
        </p:scale>
        <p:origin x="812"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991508-E439-4774-A711-C52D0CF470B3}" type="datetimeFigureOut">
              <a:rPr lang="en-GB" smtClean="0"/>
              <a:t>11/07/2023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AFEFF-2231-425D-BBA9-6B98840C7B49}" type="slidenum">
              <a:rPr lang="en-GB" smtClean="0"/>
              <a:t>‹#›</a:t>
            </a:fld>
            <a:endParaRPr lang="en-GB"/>
          </a:p>
        </p:txBody>
      </p:sp>
    </p:spTree>
    <p:extLst>
      <p:ext uri="{BB962C8B-B14F-4D97-AF65-F5344CB8AC3E}">
        <p14:creationId xmlns:p14="http://schemas.microsoft.com/office/powerpoint/2010/main" val="2653966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D754-5F6B-E0FC-7C31-CED59FFCB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CE8331D-F9D0-245B-93CF-62D6006EFB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3DC12B3-AF71-A847-FCEF-36FFE6E78D50}"/>
              </a:ext>
            </a:extLst>
          </p:cNvPr>
          <p:cNvSpPr>
            <a:spLocks noGrp="1"/>
          </p:cNvSpPr>
          <p:nvPr>
            <p:ph type="dt" sz="half" idx="10"/>
          </p:nvPr>
        </p:nvSpPr>
        <p:spPr/>
        <p:txBody>
          <a:bodyPr/>
          <a:lstStyle/>
          <a:p>
            <a:fld id="{348793DF-0418-4793-B66B-E9443F9E1689}" type="datetimeFigureOut">
              <a:rPr lang="en-GB" smtClean="0"/>
              <a:t>11/07/2023</a:t>
            </a:fld>
            <a:endParaRPr lang="en-GB"/>
          </a:p>
        </p:txBody>
      </p:sp>
      <p:sp>
        <p:nvSpPr>
          <p:cNvPr id="5" name="Footer Placeholder 4">
            <a:extLst>
              <a:ext uri="{FF2B5EF4-FFF2-40B4-BE49-F238E27FC236}">
                <a16:creationId xmlns:a16="http://schemas.microsoft.com/office/drawing/2014/main" id="{6E6C2A91-EED2-015D-10F7-9AD5B8B7E5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1E8430-AC5D-283B-77F0-BEE3901B6EEA}"/>
              </a:ext>
            </a:extLst>
          </p:cNvPr>
          <p:cNvSpPr>
            <a:spLocks noGrp="1"/>
          </p:cNvSpPr>
          <p:nvPr>
            <p:ph type="sldNum" sz="quarter" idx="12"/>
          </p:nvPr>
        </p:nvSpPr>
        <p:spPr/>
        <p:txBody>
          <a:bodyPr/>
          <a:lstStyle/>
          <a:p>
            <a:fld id="{3B41C5E0-62B2-436E-82F9-A20A72924AF5}" type="slidenum">
              <a:rPr lang="en-GB" smtClean="0"/>
              <a:t>‹#›</a:t>
            </a:fld>
            <a:endParaRPr lang="en-GB"/>
          </a:p>
        </p:txBody>
      </p:sp>
    </p:spTree>
    <p:extLst>
      <p:ext uri="{BB962C8B-B14F-4D97-AF65-F5344CB8AC3E}">
        <p14:creationId xmlns:p14="http://schemas.microsoft.com/office/powerpoint/2010/main" val="399267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EC184-1FC5-0EB9-0FCE-98912DE483C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EB567A8-7050-F1E9-6A3C-AD9DF5AC6C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D1D16C-FF6D-B321-DD34-CFFBD8D63CA0}"/>
              </a:ext>
            </a:extLst>
          </p:cNvPr>
          <p:cNvSpPr>
            <a:spLocks noGrp="1"/>
          </p:cNvSpPr>
          <p:nvPr>
            <p:ph type="dt" sz="half" idx="10"/>
          </p:nvPr>
        </p:nvSpPr>
        <p:spPr/>
        <p:txBody>
          <a:bodyPr/>
          <a:lstStyle/>
          <a:p>
            <a:fld id="{348793DF-0418-4793-B66B-E9443F9E1689}" type="datetimeFigureOut">
              <a:rPr lang="en-GB" smtClean="0"/>
              <a:t>11/07/2023</a:t>
            </a:fld>
            <a:endParaRPr lang="en-GB"/>
          </a:p>
        </p:txBody>
      </p:sp>
      <p:sp>
        <p:nvSpPr>
          <p:cNvPr id="5" name="Footer Placeholder 4">
            <a:extLst>
              <a:ext uri="{FF2B5EF4-FFF2-40B4-BE49-F238E27FC236}">
                <a16:creationId xmlns:a16="http://schemas.microsoft.com/office/drawing/2014/main" id="{74D89C1E-CF33-7ABD-D170-AC93B8D7E9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DC5175C-6871-1122-56F9-6F3064042D19}"/>
              </a:ext>
            </a:extLst>
          </p:cNvPr>
          <p:cNvSpPr>
            <a:spLocks noGrp="1"/>
          </p:cNvSpPr>
          <p:nvPr>
            <p:ph type="sldNum" sz="quarter" idx="12"/>
          </p:nvPr>
        </p:nvSpPr>
        <p:spPr/>
        <p:txBody>
          <a:bodyPr/>
          <a:lstStyle/>
          <a:p>
            <a:fld id="{3B41C5E0-62B2-436E-82F9-A20A72924AF5}" type="slidenum">
              <a:rPr lang="en-GB" smtClean="0"/>
              <a:t>‹#›</a:t>
            </a:fld>
            <a:endParaRPr lang="en-GB"/>
          </a:p>
        </p:txBody>
      </p:sp>
    </p:spTree>
    <p:extLst>
      <p:ext uri="{BB962C8B-B14F-4D97-AF65-F5344CB8AC3E}">
        <p14:creationId xmlns:p14="http://schemas.microsoft.com/office/powerpoint/2010/main" val="8866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DFD5CC-F7E5-AA1D-BB45-CE3080FD6AE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51394B-5784-D43A-67F3-B5959E1718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4585B2D-87B2-5960-F41D-90ACD8910B29}"/>
              </a:ext>
            </a:extLst>
          </p:cNvPr>
          <p:cNvSpPr>
            <a:spLocks noGrp="1"/>
          </p:cNvSpPr>
          <p:nvPr>
            <p:ph type="dt" sz="half" idx="10"/>
          </p:nvPr>
        </p:nvSpPr>
        <p:spPr/>
        <p:txBody>
          <a:bodyPr/>
          <a:lstStyle/>
          <a:p>
            <a:fld id="{348793DF-0418-4793-B66B-E9443F9E1689}" type="datetimeFigureOut">
              <a:rPr lang="en-GB" smtClean="0"/>
              <a:t>11/07/2023</a:t>
            </a:fld>
            <a:endParaRPr lang="en-GB"/>
          </a:p>
        </p:txBody>
      </p:sp>
      <p:sp>
        <p:nvSpPr>
          <p:cNvPr id="5" name="Footer Placeholder 4">
            <a:extLst>
              <a:ext uri="{FF2B5EF4-FFF2-40B4-BE49-F238E27FC236}">
                <a16:creationId xmlns:a16="http://schemas.microsoft.com/office/drawing/2014/main" id="{BDAA0C96-D26E-115F-95D8-7820BEA2569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2D473E2-F35C-30A2-13A2-0EAA833B0E52}"/>
              </a:ext>
            </a:extLst>
          </p:cNvPr>
          <p:cNvSpPr>
            <a:spLocks noGrp="1"/>
          </p:cNvSpPr>
          <p:nvPr>
            <p:ph type="sldNum" sz="quarter" idx="12"/>
          </p:nvPr>
        </p:nvSpPr>
        <p:spPr/>
        <p:txBody>
          <a:bodyPr/>
          <a:lstStyle/>
          <a:p>
            <a:fld id="{3B41C5E0-62B2-436E-82F9-A20A72924AF5}" type="slidenum">
              <a:rPr lang="en-GB" smtClean="0"/>
              <a:t>‹#›</a:t>
            </a:fld>
            <a:endParaRPr lang="en-GB"/>
          </a:p>
        </p:txBody>
      </p:sp>
    </p:spTree>
    <p:extLst>
      <p:ext uri="{BB962C8B-B14F-4D97-AF65-F5344CB8AC3E}">
        <p14:creationId xmlns:p14="http://schemas.microsoft.com/office/powerpoint/2010/main" val="1332722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22149-0547-3CFB-9E1A-F559FD99697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3F2354B-0397-8ADB-10A2-C5FC8A5DC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87D3C54-48E2-EEE6-A191-BD1755C2FEC8}"/>
              </a:ext>
            </a:extLst>
          </p:cNvPr>
          <p:cNvSpPr>
            <a:spLocks noGrp="1"/>
          </p:cNvSpPr>
          <p:nvPr>
            <p:ph type="dt" sz="half" idx="10"/>
          </p:nvPr>
        </p:nvSpPr>
        <p:spPr/>
        <p:txBody>
          <a:bodyPr/>
          <a:lstStyle/>
          <a:p>
            <a:fld id="{348793DF-0418-4793-B66B-E9443F9E1689}" type="datetimeFigureOut">
              <a:rPr lang="en-GB" smtClean="0"/>
              <a:t>11/07/2023</a:t>
            </a:fld>
            <a:endParaRPr lang="en-GB"/>
          </a:p>
        </p:txBody>
      </p:sp>
      <p:sp>
        <p:nvSpPr>
          <p:cNvPr id="5" name="Footer Placeholder 4">
            <a:extLst>
              <a:ext uri="{FF2B5EF4-FFF2-40B4-BE49-F238E27FC236}">
                <a16:creationId xmlns:a16="http://schemas.microsoft.com/office/drawing/2014/main" id="{62A4F177-7675-E20D-A3C7-099EEEDF4C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DC41A8-6A15-7B34-2EFC-51A7E5788595}"/>
              </a:ext>
            </a:extLst>
          </p:cNvPr>
          <p:cNvSpPr>
            <a:spLocks noGrp="1"/>
          </p:cNvSpPr>
          <p:nvPr>
            <p:ph type="sldNum" sz="quarter" idx="12"/>
          </p:nvPr>
        </p:nvSpPr>
        <p:spPr/>
        <p:txBody>
          <a:bodyPr/>
          <a:lstStyle/>
          <a:p>
            <a:fld id="{3B41C5E0-62B2-436E-82F9-A20A72924AF5}" type="slidenum">
              <a:rPr lang="en-GB" smtClean="0"/>
              <a:t>‹#›</a:t>
            </a:fld>
            <a:endParaRPr lang="en-GB"/>
          </a:p>
        </p:txBody>
      </p:sp>
    </p:spTree>
    <p:extLst>
      <p:ext uri="{BB962C8B-B14F-4D97-AF65-F5344CB8AC3E}">
        <p14:creationId xmlns:p14="http://schemas.microsoft.com/office/powerpoint/2010/main" val="2549863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E4696-5175-8250-A5A6-BA1FC54804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6CA3FCC-12A7-F8E9-C7EE-03CD50037A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53A71F-7AA7-2654-917F-C1B591BACBD4}"/>
              </a:ext>
            </a:extLst>
          </p:cNvPr>
          <p:cNvSpPr>
            <a:spLocks noGrp="1"/>
          </p:cNvSpPr>
          <p:nvPr>
            <p:ph type="dt" sz="half" idx="10"/>
          </p:nvPr>
        </p:nvSpPr>
        <p:spPr/>
        <p:txBody>
          <a:bodyPr/>
          <a:lstStyle/>
          <a:p>
            <a:fld id="{348793DF-0418-4793-B66B-E9443F9E1689}" type="datetimeFigureOut">
              <a:rPr lang="en-GB" smtClean="0"/>
              <a:t>11/07/2023</a:t>
            </a:fld>
            <a:endParaRPr lang="en-GB"/>
          </a:p>
        </p:txBody>
      </p:sp>
      <p:sp>
        <p:nvSpPr>
          <p:cNvPr id="5" name="Footer Placeholder 4">
            <a:extLst>
              <a:ext uri="{FF2B5EF4-FFF2-40B4-BE49-F238E27FC236}">
                <a16:creationId xmlns:a16="http://schemas.microsoft.com/office/drawing/2014/main" id="{A08D0176-D80E-A104-FB73-D83A24AD94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5E8E92-9B50-EA54-A221-A0FB269F0DEE}"/>
              </a:ext>
            </a:extLst>
          </p:cNvPr>
          <p:cNvSpPr>
            <a:spLocks noGrp="1"/>
          </p:cNvSpPr>
          <p:nvPr>
            <p:ph type="sldNum" sz="quarter" idx="12"/>
          </p:nvPr>
        </p:nvSpPr>
        <p:spPr/>
        <p:txBody>
          <a:bodyPr/>
          <a:lstStyle/>
          <a:p>
            <a:fld id="{3B41C5E0-62B2-436E-82F9-A20A72924AF5}" type="slidenum">
              <a:rPr lang="en-GB" smtClean="0"/>
              <a:t>‹#›</a:t>
            </a:fld>
            <a:endParaRPr lang="en-GB"/>
          </a:p>
        </p:txBody>
      </p:sp>
    </p:spTree>
    <p:extLst>
      <p:ext uri="{BB962C8B-B14F-4D97-AF65-F5344CB8AC3E}">
        <p14:creationId xmlns:p14="http://schemas.microsoft.com/office/powerpoint/2010/main" val="1229276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9232C-4103-4784-B863-C757EECEA5B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6BDDF40-56D3-DE2A-767F-47A491E43B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764BD7-8E66-91C5-B64E-5D1384C69A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1D6D79B-7D61-F671-1968-A627EA5C4C8F}"/>
              </a:ext>
            </a:extLst>
          </p:cNvPr>
          <p:cNvSpPr>
            <a:spLocks noGrp="1"/>
          </p:cNvSpPr>
          <p:nvPr>
            <p:ph type="dt" sz="half" idx="10"/>
          </p:nvPr>
        </p:nvSpPr>
        <p:spPr/>
        <p:txBody>
          <a:bodyPr/>
          <a:lstStyle/>
          <a:p>
            <a:fld id="{348793DF-0418-4793-B66B-E9443F9E1689}" type="datetimeFigureOut">
              <a:rPr lang="en-GB" smtClean="0"/>
              <a:t>11/07/2023</a:t>
            </a:fld>
            <a:endParaRPr lang="en-GB"/>
          </a:p>
        </p:txBody>
      </p:sp>
      <p:sp>
        <p:nvSpPr>
          <p:cNvPr id="6" name="Footer Placeholder 5">
            <a:extLst>
              <a:ext uri="{FF2B5EF4-FFF2-40B4-BE49-F238E27FC236}">
                <a16:creationId xmlns:a16="http://schemas.microsoft.com/office/drawing/2014/main" id="{A840F349-2473-178D-2C07-B3CCEA5419D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7880432-ECF7-FD11-D889-42174E00D074}"/>
              </a:ext>
            </a:extLst>
          </p:cNvPr>
          <p:cNvSpPr>
            <a:spLocks noGrp="1"/>
          </p:cNvSpPr>
          <p:nvPr>
            <p:ph type="sldNum" sz="quarter" idx="12"/>
          </p:nvPr>
        </p:nvSpPr>
        <p:spPr/>
        <p:txBody>
          <a:bodyPr/>
          <a:lstStyle/>
          <a:p>
            <a:fld id="{3B41C5E0-62B2-436E-82F9-A20A72924AF5}" type="slidenum">
              <a:rPr lang="en-GB" smtClean="0"/>
              <a:t>‹#›</a:t>
            </a:fld>
            <a:endParaRPr lang="en-GB"/>
          </a:p>
        </p:txBody>
      </p:sp>
    </p:spTree>
    <p:extLst>
      <p:ext uri="{BB962C8B-B14F-4D97-AF65-F5344CB8AC3E}">
        <p14:creationId xmlns:p14="http://schemas.microsoft.com/office/powerpoint/2010/main" val="3389297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B7AC-2CB6-6729-0C1E-312282772D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6BC16C-9DDE-3181-5F73-BA1B10B416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7A2461-7071-ACFA-4B82-6492B8A3B1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5C88D12-77F6-170C-B629-BC5E8A1804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63BDEB-386A-B0FF-D446-0A5349B54B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3301809-0A35-B75C-6CEB-BC478FAEBAFD}"/>
              </a:ext>
            </a:extLst>
          </p:cNvPr>
          <p:cNvSpPr>
            <a:spLocks noGrp="1"/>
          </p:cNvSpPr>
          <p:nvPr>
            <p:ph type="dt" sz="half" idx="10"/>
          </p:nvPr>
        </p:nvSpPr>
        <p:spPr/>
        <p:txBody>
          <a:bodyPr/>
          <a:lstStyle/>
          <a:p>
            <a:fld id="{348793DF-0418-4793-B66B-E9443F9E1689}" type="datetimeFigureOut">
              <a:rPr lang="en-GB" smtClean="0"/>
              <a:t>11/07/2023</a:t>
            </a:fld>
            <a:endParaRPr lang="en-GB"/>
          </a:p>
        </p:txBody>
      </p:sp>
      <p:sp>
        <p:nvSpPr>
          <p:cNvPr id="8" name="Footer Placeholder 7">
            <a:extLst>
              <a:ext uri="{FF2B5EF4-FFF2-40B4-BE49-F238E27FC236}">
                <a16:creationId xmlns:a16="http://schemas.microsoft.com/office/drawing/2014/main" id="{96B133DD-3762-4D7B-786F-971F8DE5C91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35A99E3-D79A-AFAD-C046-7C1B34B3C1F0}"/>
              </a:ext>
            </a:extLst>
          </p:cNvPr>
          <p:cNvSpPr>
            <a:spLocks noGrp="1"/>
          </p:cNvSpPr>
          <p:nvPr>
            <p:ph type="sldNum" sz="quarter" idx="12"/>
          </p:nvPr>
        </p:nvSpPr>
        <p:spPr/>
        <p:txBody>
          <a:bodyPr/>
          <a:lstStyle/>
          <a:p>
            <a:fld id="{3B41C5E0-62B2-436E-82F9-A20A72924AF5}" type="slidenum">
              <a:rPr lang="en-GB" smtClean="0"/>
              <a:t>‹#›</a:t>
            </a:fld>
            <a:endParaRPr lang="en-GB"/>
          </a:p>
        </p:txBody>
      </p:sp>
    </p:spTree>
    <p:extLst>
      <p:ext uri="{BB962C8B-B14F-4D97-AF65-F5344CB8AC3E}">
        <p14:creationId xmlns:p14="http://schemas.microsoft.com/office/powerpoint/2010/main" val="2626972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C1D60-D186-2B26-9C0E-BA9AF76C106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DDDA858-C9F8-7DDB-687E-32399AC85B9D}"/>
              </a:ext>
            </a:extLst>
          </p:cNvPr>
          <p:cNvSpPr>
            <a:spLocks noGrp="1"/>
          </p:cNvSpPr>
          <p:nvPr>
            <p:ph type="dt" sz="half" idx="10"/>
          </p:nvPr>
        </p:nvSpPr>
        <p:spPr/>
        <p:txBody>
          <a:bodyPr/>
          <a:lstStyle/>
          <a:p>
            <a:fld id="{348793DF-0418-4793-B66B-E9443F9E1689}" type="datetimeFigureOut">
              <a:rPr lang="en-GB" smtClean="0"/>
              <a:t>11/07/2023</a:t>
            </a:fld>
            <a:endParaRPr lang="en-GB"/>
          </a:p>
        </p:txBody>
      </p:sp>
      <p:sp>
        <p:nvSpPr>
          <p:cNvPr id="4" name="Footer Placeholder 3">
            <a:extLst>
              <a:ext uri="{FF2B5EF4-FFF2-40B4-BE49-F238E27FC236}">
                <a16:creationId xmlns:a16="http://schemas.microsoft.com/office/drawing/2014/main" id="{C5C0C307-D477-2C57-3C86-4188F971CE8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E4B9A3C-037A-DBD2-0834-81C423CDB5BD}"/>
              </a:ext>
            </a:extLst>
          </p:cNvPr>
          <p:cNvSpPr>
            <a:spLocks noGrp="1"/>
          </p:cNvSpPr>
          <p:nvPr>
            <p:ph type="sldNum" sz="quarter" idx="12"/>
          </p:nvPr>
        </p:nvSpPr>
        <p:spPr/>
        <p:txBody>
          <a:bodyPr/>
          <a:lstStyle/>
          <a:p>
            <a:fld id="{3B41C5E0-62B2-436E-82F9-A20A72924AF5}" type="slidenum">
              <a:rPr lang="en-GB" smtClean="0"/>
              <a:t>‹#›</a:t>
            </a:fld>
            <a:endParaRPr lang="en-GB"/>
          </a:p>
        </p:txBody>
      </p:sp>
    </p:spTree>
    <p:extLst>
      <p:ext uri="{BB962C8B-B14F-4D97-AF65-F5344CB8AC3E}">
        <p14:creationId xmlns:p14="http://schemas.microsoft.com/office/powerpoint/2010/main" val="811478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846EEA-BFE5-E54B-C018-5AB41942D2EA}"/>
              </a:ext>
            </a:extLst>
          </p:cNvPr>
          <p:cNvSpPr>
            <a:spLocks noGrp="1"/>
          </p:cNvSpPr>
          <p:nvPr>
            <p:ph type="dt" sz="half" idx="10"/>
          </p:nvPr>
        </p:nvSpPr>
        <p:spPr/>
        <p:txBody>
          <a:bodyPr/>
          <a:lstStyle/>
          <a:p>
            <a:fld id="{348793DF-0418-4793-B66B-E9443F9E1689}" type="datetimeFigureOut">
              <a:rPr lang="en-GB" smtClean="0"/>
              <a:t>11/07/2023</a:t>
            </a:fld>
            <a:endParaRPr lang="en-GB"/>
          </a:p>
        </p:txBody>
      </p:sp>
      <p:sp>
        <p:nvSpPr>
          <p:cNvPr id="3" name="Footer Placeholder 2">
            <a:extLst>
              <a:ext uri="{FF2B5EF4-FFF2-40B4-BE49-F238E27FC236}">
                <a16:creationId xmlns:a16="http://schemas.microsoft.com/office/drawing/2014/main" id="{06E0B11F-CD0D-BC95-3638-35BB5D95385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C66C764-5DAB-2A23-7CD5-F1CC6AC36DAD}"/>
              </a:ext>
            </a:extLst>
          </p:cNvPr>
          <p:cNvSpPr>
            <a:spLocks noGrp="1"/>
          </p:cNvSpPr>
          <p:nvPr>
            <p:ph type="sldNum" sz="quarter" idx="12"/>
          </p:nvPr>
        </p:nvSpPr>
        <p:spPr/>
        <p:txBody>
          <a:bodyPr/>
          <a:lstStyle/>
          <a:p>
            <a:fld id="{3B41C5E0-62B2-436E-82F9-A20A72924AF5}" type="slidenum">
              <a:rPr lang="en-GB" smtClean="0"/>
              <a:t>‹#›</a:t>
            </a:fld>
            <a:endParaRPr lang="en-GB"/>
          </a:p>
        </p:txBody>
      </p:sp>
    </p:spTree>
    <p:extLst>
      <p:ext uri="{BB962C8B-B14F-4D97-AF65-F5344CB8AC3E}">
        <p14:creationId xmlns:p14="http://schemas.microsoft.com/office/powerpoint/2010/main" val="180497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8AFCF-1890-BC58-B555-728F6D59C9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0EF83C-E49A-6E59-F91A-1474DA4E15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5BF0BB9-BB16-B33E-B964-71E5F68B1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486CB8-6133-DA06-CEE1-59556E5907DD}"/>
              </a:ext>
            </a:extLst>
          </p:cNvPr>
          <p:cNvSpPr>
            <a:spLocks noGrp="1"/>
          </p:cNvSpPr>
          <p:nvPr>
            <p:ph type="dt" sz="half" idx="10"/>
          </p:nvPr>
        </p:nvSpPr>
        <p:spPr/>
        <p:txBody>
          <a:bodyPr/>
          <a:lstStyle/>
          <a:p>
            <a:fld id="{348793DF-0418-4793-B66B-E9443F9E1689}" type="datetimeFigureOut">
              <a:rPr lang="en-GB" smtClean="0"/>
              <a:t>11/07/2023</a:t>
            </a:fld>
            <a:endParaRPr lang="en-GB"/>
          </a:p>
        </p:txBody>
      </p:sp>
      <p:sp>
        <p:nvSpPr>
          <p:cNvPr id="6" name="Footer Placeholder 5">
            <a:extLst>
              <a:ext uri="{FF2B5EF4-FFF2-40B4-BE49-F238E27FC236}">
                <a16:creationId xmlns:a16="http://schemas.microsoft.com/office/drawing/2014/main" id="{15BE7A50-39EB-7CC0-51B5-355CF5C3A95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0D7A049-05D1-EAD1-70C8-E03199EBBCB0}"/>
              </a:ext>
            </a:extLst>
          </p:cNvPr>
          <p:cNvSpPr>
            <a:spLocks noGrp="1"/>
          </p:cNvSpPr>
          <p:nvPr>
            <p:ph type="sldNum" sz="quarter" idx="12"/>
          </p:nvPr>
        </p:nvSpPr>
        <p:spPr/>
        <p:txBody>
          <a:bodyPr/>
          <a:lstStyle/>
          <a:p>
            <a:fld id="{3B41C5E0-62B2-436E-82F9-A20A72924AF5}" type="slidenum">
              <a:rPr lang="en-GB" smtClean="0"/>
              <a:t>‹#›</a:t>
            </a:fld>
            <a:endParaRPr lang="en-GB"/>
          </a:p>
        </p:txBody>
      </p:sp>
    </p:spTree>
    <p:extLst>
      <p:ext uri="{BB962C8B-B14F-4D97-AF65-F5344CB8AC3E}">
        <p14:creationId xmlns:p14="http://schemas.microsoft.com/office/powerpoint/2010/main" val="2784594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09F3-ECD7-D2B5-0DB2-82881CB732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694FBB1-DBD0-EEDD-3785-14191CB0FD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B777BD8-E22D-5FC6-CEA4-0B1950E133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F3EC5A-3591-C095-0BAE-2C0736CB31B7}"/>
              </a:ext>
            </a:extLst>
          </p:cNvPr>
          <p:cNvSpPr>
            <a:spLocks noGrp="1"/>
          </p:cNvSpPr>
          <p:nvPr>
            <p:ph type="dt" sz="half" idx="10"/>
          </p:nvPr>
        </p:nvSpPr>
        <p:spPr/>
        <p:txBody>
          <a:bodyPr/>
          <a:lstStyle/>
          <a:p>
            <a:fld id="{348793DF-0418-4793-B66B-E9443F9E1689}" type="datetimeFigureOut">
              <a:rPr lang="en-GB" smtClean="0"/>
              <a:t>11/07/2023</a:t>
            </a:fld>
            <a:endParaRPr lang="en-GB"/>
          </a:p>
        </p:txBody>
      </p:sp>
      <p:sp>
        <p:nvSpPr>
          <p:cNvPr id="6" name="Footer Placeholder 5">
            <a:extLst>
              <a:ext uri="{FF2B5EF4-FFF2-40B4-BE49-F238E27FC236}">
                <a16:creationId xmlns:a16="http://schemas.microsoft.com/office/drawing/2014/main" id="{76983B7A-F9BC-9BC3-3755-C2107C78F40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8DDA3E-8763-06DF-2E29-5FA5304CDDD0}"/>
              </a:ext>
            </a:extLst>
          </p:cNvPr>
          <p:cNvSpPr>
            <a:spLocks noGrp="1"/>
          </p:cNvSpPr>
          <p:nvPr>
            <p:ph type="sldNum" sz="quarter" idx="12"/>
          </p:nvPr>
        </p:nvSpPr>
        <p:spPr/>
        <p:txBody>
          <a:bodyPr/>
          <a:lstStyle/>
          <a:p>
            <a:fld id="{3B41C5E0-62B2-436E-82F9-A20A72924AF5}" type="slidenum">
              <a:rPr lang="en-GB" smtClean="0"/>
              <a:t>‹#›</a:t>
            </a:fld>
            <a:endParaRPr lang="en-GB"/>
          </a:p>
        </p:txBody>
      </p:sp>
    </p:spTree>
    <p:extLst>
      <p:ext uri="{BB962C8B-B14F-4D97-AF65-F5344CB8AC3E}">
        <p14:creationId xmlns:p14="http://schemas.microsoft.com/office/powerpoint/2010/main" val="701350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C46DC9-F7FB-CF6E-94BE-23D12510DC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601E04-727C-E976-4F96-31CE254B55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8AFD1-3DB7-3EAF-D13B-F7D3970684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8793DF-0418-4793-B66B-E9443F9E1689}" type="datetimeFigureOut">
              <a:rPr lang="en-GB" smtClean="0"/>
              <a:t>11/07/2023</a:t>
            </a:fld>
            <a:endParaRPr lang="en-GB"/>
          </a:p>
        </p:txBody>
      </p:sp>
      <p:sp>
        <p:nvSpPr>
          <p:cNvPr id="5" name="Footer Placeholder 4">
            <a:extLst>
              <a:ext uri="{FF2B5EF4-FFF2-40B4-BE49-F238E27FC236}">
                <a16:creationId xmlns:a16="http://schemas.microsoft.com/office/drawing/2014/main" id="{EAE78508-9451-4529-433D-8FE049C1C3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4421B7E-5340-2693-7971-A8DADDA17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41C5E0-62B2-436E-82F9-A20A72924AF5}" type="slidenum">
              <a:rPr lang="en-GB" smtClean="0"/>
              <a:t>‹#›</a:t>
            </a:fld>
            <a:endParaRPr lang="en-GB"/>
          </a:p>
        </p:txBody>
      </p:sp>
    </p:spTree>
    <p:extLst>
      <p:ext uri="{BB962C8B-B14F-4D97-AF65-F5344CB8AC3E}">
        <p14:creationId xmlns:p14="http://schemas.microsoft.com/office/powerpoint/2010/main" val="510760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cnn.com/2020/05/01/tech/iloveyou-virus-computer-security-intl-hnk/index.html"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cnn.com/2020/05/01/tech/iloveyou-virus-computer-security-intl-hnk/index.html"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4F6F8A5-3E08-0A04-E367-D0A8D2D2E419}"/>
              </a:ext>
            </a:extLst>
          </p:cNvPr>
          <p:cNvSpPr txBox="1">
            <a:spLocks/>
          </p:cNvSpPr>
          <p:nvPr/>
        </p:nvSpPr>
        <p:spPr>
          <a:xfrm>
            <a:off x="1446551" y="284470"/>
            <a:ext cx="9298898" cy="3430626"/>
          </a:xfrm>
          <a:prstGeom prst="rect">
            <a:avLst/>
          </a:prstGeom>
          <a:solidFill>
            <a:srgbClr val="FFFFFF"/>
          </a:solidFill>
        </p:spPr>
        <p:txBody>
          <a:bodyPr vert="horz" lIns="91416" tIns="45708" rIns="91416" bIns="45708"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31" marR="0" lvl="0" indent="-228531" algn="ctr"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199" dirty="0">
                <a:solidFill>
                  <a:prstClr val="black"/>
                </a:solidFill>
                <a:latin typeface="Calibri" panose="020F0502020204030204"/>
              </a:rPr>
              <a:t>Data Communication </a:t>
            </a:r>
            <a:r>
              <a:rPr lang="en-US" sz="3199">
                <a:solidFill>
                  <a:prstClr val="black"/>
                </a:solidFill>
                <a:latin typeface="Calibri" panose="020F0502020204030204"/>
              </a:rPr>
              <a:t>and Network</a:t>
            </a:r>
            <a:endParaRPr kumimoji="0" lang="en-US" sz="3199"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31" marR="0" lvl="0" indent="-228531" algn="ctr"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799" b="0" i="0" u="none" strike="noStrike" kern="1200" cap="none" spc="0" normalizeH="0" baseline="0" noProof="0" dirty="0">
                <a:ln>
                  <a:noFill/>
                </a:ln>
                <a:solidFill>
                  <a:prstClr val="black"/>
                </a:solidFill>
                <a:effectLst/>
                <a:uLnTx/>
                <a:uFillTx/>
                <a:latin typeface="Calibri" panose="020F0502020204030204"/>
                <a:ea typeface="+mn-ea"/>
                <a:cs typeface="+mn-cs"/>
              </a:rPr>
              <a:t>Department of Network and Security</a:t>
            </a:r>
          </a:p>
        </p:txBody>
      </p:sp>
      <p:pic>
        <p:nvPicPr>
          <p:cNvPr id="5" name="Picture 4">
            <a:extLst>
              <a:ext uri="{FF2B5EF4-FFF2-40B4-BE49-F238E27FC236}">
                <a16:creationId xmlns:a16="http://schemas.microsoft.com/office/drawing/2014/main" id="{28FAAEE2-B90B-46B9-8DD6-2C160BB86694}"/>
              </a:ext>
            </a:extLst>
          </p:cNvPr>
          <p:cNvPicPr>
            <a:picLocks noChangeAspect="1"/>
          </p:cNvPicPr>
          <p:nvPr/>
        </p:nvPicPr>
        <p:blipFill>
          <a:blip r:embed="rId2">
            <a:lum/>
            <a:alphaModFix/>
          </a:blip>
          <a:srcRect/>
          <a:stretch>
            <a:fillRect/>
          </a:stretch>
        </p:blipFill>
        <p:spPr>
          <a:xfrm>
            <a:off x="486982" y="4763864"/>
            <a:ext cx="3172214" cy="1422709"/>
          </a:xfrm>
          <a:prstGeom prst="rect">
            <a:avLst/>
          </a:prstGeom>
          <a:noFill/>
          <a:ln>
            <a:noFill/>
          </a:ln>
        </p:spPr>
      </p:pic>
      <p:sp>
        <p:nvSpPr>
          <p:cNvPr id="6" name="Freeform: Shape 5">
            <a:extLst>
              <a:ext uri="{FF2B5EF4-FFF2-40B4-BE49-F238E27FC236}">
                <a16:creationId xmlns:a16="http://schemas.microsoft.com/office/drawing/2014/main" id="{1ED98F5B-916A-43F0-A8C7-FE3D41741ACD}"/>
              </a:ext>
            </a:extLst>
          </p:cNvPr>
          <p:cNvSpPr/>
          <p:nvPr/>
        </p:nvSpPr>
        <p:spPr>
          <a:xfrm>
            <a:off x="6198452" y="5734479"/>
            <a:ext cx="5506566" cy="741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 name="Freeform: Shape 6">
            <a:extLst>
              <a:ext uri="{FF2B5EF4-FFF2-40B4-BE49-F238E27FC236}">
                <a16:creationId xmlns:a16="http://schemas.microsoft.com/office/drawing/2014/main" id="{A253AF0F-AB6B-4E67-9074-1C2ACC6781A6}"/>
              </a:ext>
            </a:extLst>
          </p:cNvPr>
          <p:cNvSpPr/>
          <p:nvPr/>
        </p:nvSpPr>
        <p:spPr>
          <a:xfrm>
            <a:off x="6198454" y="5843171"/>
            <a:ext cx="5576387" cy="1655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8" name="Subtitle 2">
            <a:extLst>
              <a:ext uri="{FF2B5EF4-FFF2-40B4-BE49-F238E27FC236}">
                <a16:creationId xmlns:a16="http://schemas.microsoft.com/office/drawing/2014/main" id="{DC561F14-3C46-4B47-A5C3-2FB2F9DE8F1E}"/>
              </a:ext>
            </a:extLst>
          </p:cNvPr>
          <p:cNvSpPr txBox="1">
            <a:spLocks/>
          </p:cNvSpPr>
          <p:nvPr/>
        </p:nvSpPr>
        <p:spPr>
          <a:xfrm>
            <a:off x="3276643" y="4674937"/>
            <a:ext cx="7764913" cy="1096613"/>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799"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Isuru Sri Bandara</a:t>
            </a:r>
          </a:p>
          <a:p>
            <a:pPr marL="0" marR="0" lvl="0" indent="0" algn="r"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99"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isuru.s@nsbm.ac.lk</a:t>
            </a:r>
          </a:p>
        </p:txBody>
      </p:sp>
      <p:sp>
        <p:nvSpPr>
          <p:cNvPr id="2" name="TextBox 1">
            <a:extLst>
              <a:ext uri="{FF2B5EF4-FFF2-40B4-BE49-F238E27FC236}">
                <a16:creationId xmlns:a16="http://schemas.microsoft.com/office/drawing/2014/main" id="{F33E3B7D-4DF3-4E3D-8EDA-3667BA01CE05}"/>
              </a:ext>
            </a:extLst>
          </p:cNvPr>
          <p:cNvSpPr txBox="1"/>
          <p:nvPr/>
        </p:nvSpPr>
        <p:spPr>
          <a:xfrm>
            <a:off x="2438400" y="2880694"/>
            <a:ext cx="6858000" cy="424732"/>
          </a:xfrm>
          <a:prstGeom prst="rect">
            <a:avLst/>
          </a:prstGeom>
          <a:noFill/>
        </p:spPr>
        <p:txBody>
          <a:bodyPr wrap="square" rtlCol="0">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en-US" sz="2400" b="1" cap="all" dirty="0">
                <a:solidFill>
                  <a:srgbClr val="00143E"/>
                </a:solidFill>
                <a:latin typeface="Times New Roman" panose="02020603050405020304" pitchFamily="18" charset="0"/>
                <a:cs typeface="Times New Roman" panose="02020603050405020304" pitchFamily="18" charset="0"/>
              </a:rPr>
              <a:t>Threats</a:t>
            </a:r>
            <a:endParaRPr kumimoji="0" lang="en-US" sz="2400" b="1" i="0" u="none" strike="noStrike" kern="1200" cap="all" spc="0" normalizeH="0" baseline="0" noProof="0" dirty="0">
              <a:ln>
                <a:noFill/>
              </a:ln>
              <a:solidFill>
                <a:srgbClr val="00143E"/>
              </a:solidFill>
              <a:effectLst/>
              <a:uLnTx/>
              <a:uFillTx/>
              <a:latin typeface="Times New Roman" panose="02020603050405020304" pitchFamily="18" charset="0"/>
              <a:ea typeface="+mn-ea"/>
              <a:cs typeface="Times New Roman" panose="02020603050405020304" pitchFamily="18" charset="0"/>
            </a:endParaRPr>
          </a:p>
        </p:txBody>
      </p:sp>
      <p:sp>
        <p:nvSpPr>
          <p:cNvPr id="9" name="Freeform: Shape 8">
            <a:extLst>
              <a:ext uri="{FF2B5EF4-FFF2-40B4-BE49-F238E27FC236}">
                <a16:creationId xmlns:a16="http://schemas.microsoft.com/office/drawing/2014/main" id="{7143D50B-36E3-4B17-AE54-4149D079379D}"/>
              </a:ext>
            </a:extLst>
          </p:cNvPr>
          <p:cNvSpPr/>
          <p:nvPr/>
        </p:nvSpPr>
        <p:spPr>
          <a:xfrm>
            <a:off x="3159832" y="3294088"/>
            <a:ext cx="5506566" cy="741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flip="none" rotWithShape="1">
            <a:gsLst>
              <a:gs pos="0">
                <a:srgbClr val="3FAF46"/>
              </a:gs>
              <a:gs pos="100000">
                <a:srgbClr val="FFFFFF"/>
              </a:gs>
            </a:gsLst>
            <a:path path="circle">
              <a:fillToRect l="50000" t="50000" r="50000" b="50000"/>
            </a:path>
            <a:tileRect/>
          </a:gradFill>
          <a:ln>
            <a:noFill/>
            <a:prstDash val="solid"/>
          </a:ln>
        </p:spPr>
        <p:txBody>
          <a:bodyPr lIns="0" tIns="0" rIns="0" bIns="0" anchor="ctr" anchorCtr="0">
            <a:noAutofit/>
          </a:bodyPr>
          <a:lstStyle/>
          <a:p>
            <a:pPr defTabSz="457063" hangingPunct="0"/>
            <a:endParaRPr lang="en-US" sz="2399" dirty="0">
              <a:solidFill>
                <a:prstClr val="black"/>
              </a:solidFill>
              <a:latin typeface="Liberation Serif" pitchFamily="18"/>
              <a:ea typeface="DejaVu Sans" pitchFamily="2"/>
              <a:cs typeface="DejaVu Sans" pitchFamily="2"/>
            </a:endParaRPr>
          </a:p>
        </p:txBody>
      </p:sp>
      <p:sp>
        <p:nvSpPr>
          <p:cNvPr id="10" name="Freeform: Shape 9">
            <a:extLst>
              <a:ext uri="{FF2B5EF4-FFF2-40B4-BE49-F238E27FC236}">
                <a16:creationId xmlns:a16="http://schemas.microsoft.com/office/drawing/2014/main" id="{58C7F1E5-EE67-4EBD-B85E-0FB2188FE6E1}"/>
              </a:ext>
            </a:extLst>
          </p:cNvPr>
          <p:cNvSpPr/>
          <p:nvPr/>
        </p:nvSpPr>
        <p:spPr>
          <a:xfrm>
            <a:off x="3159834" y="3402780"/>
            <a:ext cx="5576387" cy="1655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flip="none" rotWithShape="1">
            <a:gsLst>
              <a:gs pos="0">
                <a:srgbClr val="2A6099"/>
              </a:gs>
              <a:gs pos="100000">
                <a:srgbClr val="FFFFFF"/>
              </a:gs>
            </a:gsLst>
            <a:path path="circle">
              <a:fillToRect l="50000" t="50000" r="50000" b="50000"/>
            </a:path>
            <a:tileRect/>
          </a:gradFill>
          <a:ln>
            <a:noFill/>
            <a:prstDash val="solid"/>
          </a:ln>
        </p:spPr>
        <p:txBody>
          <a:bodyPr lIns="0" tIns="0" rIns="0" bIns="0" anchor="ctr" anchorCtr="0">
            <a:noAutofit/>
          </a:bodyPr>
          <a:lstStyle/>
          <a:p>
            <a:pPr defTabSz="457063" hangingPunct="0"/>
            <a:endParaRPr lang="en-US" sz="2399" dirty="0">
              <a:solidFill>
                <a:prstClr val="black"/>
              </a:solidFill>
              <a:latin typeface="Liberation Serif" pitchFamily="18"/>
              <a:ea typeface="DejaVu Sans" pitchFamily="2"/>
              <a:cs typeface="DejaVu Sans" pitchFamily="2"/>
            </a:endParaRPr>
          </a:p>
        </p:txBody>
      </p:sp>
    </p:spTree>
    <p:extLst>
      <p:ext uri="{BB962C8B-B14F-4D97-AF65-F5344CB8AC3E}">
        <p14:creationId xmlns:p14="http://schemas.microsoft.com/office/powerpoint/2010/main" val="4125414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29"/>
            <a:ext cx="7941612" cy="729301"/>
          </a:xfrm>
        </p:spPr>
        <p:txBody>
          <a:bodyPr vert="horz" lIns="91440" tIns="45720" rIns="91440" bIns="45720" rtlCol="0" anchor="b">
            <a:noAutofit/>
          </a:bodyPr>
          <a:lstStyle/>
          <a:p>
            <a:r>
              <a:rPr lang="en-US" sz="4000" dirty="0">
                <a:solidFill>
                  <a:schemeClr val="accent1"/>
                </a:solidFill>
                <a:latin typeface="Times New Roman" panose="02020603050405020304" pitchFamily="18" charset="0"/>
                <a:cs typeface="Times New Roman" panose="02020603050405020304" pitchFamily="18" charset="0"/>
              </a:rPr>
              <a:t>Worms</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81911" y="5811537"/>
            <a:ext cx="1719189" cy="771041"/>
          </a:xfrm>
          <a:prstGeom prst="rect">
            <a:avLst/>
          </a:prstGeom>
          <a:noFill/>
          <a:ln>
            <a:noFill/>
          </a:ln>
        </p:spPr>
      </p:pic>
      <p:sp>
        <p:nvSpPr>
          <p:cNvPr id="10" name="TextBox 9">
            <a:extLst>
              <a:ext uri="{FF2B5EF4-FFF2-40B4-BE49-F238E27FC236}">
                <a16:creationId xmlns:a16="http://schemas.microsoft.com/office/drawing/2014/main" id="{5DC8F5C4-3472-442F-ACA5-35A0440B697D}"/>
              </a:ext>
            </a:extLst>
          </p:cNvPr>
          <p:cNvSpPr txBox="1"/>
          <p:nvPr/>
        </p:nvSpPr>
        <p:spPr>
          <a:xfrm>
            <a:off x="399748" y="1173687"/>
            <a:ext cx="11257826" cy="3072957"/>
          </a:xfrm>
          <a:prstGeom prst="rect">
            <a:avLst/>
          </a:prstGeom>
          <a:noFill/>
        </p:spPr>
        <p:txBody>
          <a:bodyPr wrap="square">
            <a:spAutoFit/>
          </a:bodyPr>
          <a:lstStyle/>
          <a:p>
            <a:pPr algn="ctr">
              <a:lnSpc>
                <a:spcPct val="150000"/>
              </a:lnSpc>
              <a:spcBef>
                <a:spcPts val="0"/>
              </a:spcBef>
            </a:pPr>
            <a:r>
              <a:rPr lang="en-US" sz="2800" dirty="0">
                <a:latin typeface="Times New Roman" panose="02020603050405020304" pitchFamily="18" charset="0"/>
                <a:cs typeface="Times New Roman" panose="02020603050405020304" pitchFamily="18" charset="0"/>
              </a:rPr>
              <a:t>"self-replicating programs that spread with no human intervention after they are started."</a:t>
            </a:r>
          </a:p>
          <a:p>
            <a:pPr>
              <a:lnSpc>
                <a:spcPct val="150000"/>
              </a:lnSpc>
              <a:spcBef>
                <a:spcPts val="0"/>
              </a:spcBef>
            </a:pPr>
            <a:endParaRPr lang="en-US" sz="2800" dirty="0">
              <a:latin typeface="Times New Roman" panose="02020603050405020304" pitchFamily="18" charset="0"/>
              <a:cs typeface="Times New Roman" panose="02020603050405020304" pitchFamily="18" charset="0"/>
            </a:endParaRPr>
          </a:p>
          <a:p>
            <a:pPr algn="ctr">
              <a:lnSpc>
                <a:spcPct val="150000"/>
              </a:lnSpc>
              <a:spcBef>
                <a:spcPts val="0"/>
              </a:spcBef>
            </a:pPr>
            <a:r>
              <a:rPr lang="en-US" sz="2400" dirty="0">
                <a:latin typeface="Times New Roman" panose="02020603050405020304" pitchFamily="18" charset="0"/>
                <a:cs typeface="Times New Roman" panose="02020603050405020304" pitchFamily="18" charset="0"/>
              </a:rPr>
              <a:t>As defined in the "Security of the Internet" report released in 1996 by the CERT Division of the Software Engineering Institute at Carnegie Mellon University</a:t>
            </a:r>
          </a:p>
        </p:txBody>
      </p:sp>
      <p:pic>
        <p:nvPicPr>
          <p:cNvPr id="2050" name="Picture 2" descr="Computer worm - Openclipart">
            <a:extLst>
              <a:ext uri="{FF2B5EF4-FFF2-40B4-BE49-F238E27FC236}">
                <a16:creationId xmlns:a16="http://schemas.microsoft.com/office/drawing/2014/main" id="{C5725CD6-6B25-EEDA-9C9D-DBE6DC527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760" y="4418449"/>
            <a:ext cx="2280920" cy="2247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916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29"/>
            <a:ext cx="7941612" cy="729301"/>
          </a:xfrm>
        </p:spPr>
        <p:txBody>
          <a:bodyPr vert="horz" lIns="91440" tIns="45720" rIns="91440" bIns="45720" rtlCol="0" anchor="b">
            <a:noAutofit/>
          </a:bodyPr>
          <a:lstStyle/>
          <a:p>
            <a:r>
              <a:rPr lang="en-US" sz="4000" dirty="0">
                <a:solidFill>
                  <a:schemeClr val="accent1"/>
                </a:solidFill>
                <a:latin typeface="Times New Roman" panose="02020603050405020304" pitchFamily="18" charset="0"/>
                <a:cs typeface="Times New Roman" panose="02020603050405020304" pitchFamily="18" charset="0"/>
              </a:rPr>
              <a:t>Virus vs Worms</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81911" y="5811537"/>
            <a:ext cx="1719189" cy="771041"/>
          </a:xfrm>
          <a:prstGeom prst="rect">
            <a:avLst/>
          </a:prstGeom>
          <a:noFill/>
          <a:ln>
            <a:noFill/>
          </a:ln>
        </p:spPr>
      </p:pic>
      <p:sp>
        <p:nvSpPr>
          <p:cNvPr id="10" name="TextBox 9">
            <a:extLst>
              <a:ext uri="{FF2B5EF4-FFF2-40B4-BE49-F238E27FC236}">
                <a16:creationId xmlns:a16="http://schemas.microsoft.com/office/drawing/2014/main" id="{5DC8F5C4-3472-442F-ACA5-35A0440B697D}"/>
              </a:ext>
            </a:extLst>
          </p:cNvPr>
          <p:cNvSpPr txBox="1"/>
          <p:nvPr/>
        </p:nvSpPr>
        <p:spPr>
          <a:xfrm>
            <a:off x="399748" y="1173687"/>
            <a:ext cx="11257826" cy="1307537"/>
          </a:xfrm>
          <a:prstGeom prst="rect">
            <a:avLst/>
          </a:prstGeom>
          <a:noFill/>
        </p:spPr>
        <p:txBody>
          <a:bodyPr wrap="square">
            <a:spAutoFit/>
          </a:bodyPr>
          <a:lstStyle/>
          <a:p>
            <a:pPr algn="ctr">
              <a:lnSpc>
                <a:spcPct val="150000"/>
              </a:lnSpc>
              <a:spcBef>
                <a:spcPts val="0"/>
              </a:spcBef>
            </a:pPr>
            <a:r>
              <a:rPr lang="en-US" sz="2800" dirty="0">
                <a:latin typeface="Times New Roman" panose="02020603050405020304" pitchFamily="18" charset="0"/>
                <a:cs typeface="Times New Roman" panose="02020603050405020304" pitchFamily="18" charset="0"/>
              </a:rPr>
              <a:t>"self-replicating programs, but usually require some action on the part of the user to spread inadvertently to other programs or systems."</a:t>
            </a:r>
            <a:endParaRPr lang="en-US" sz="2400" dirty="0">
              <a:latin typeface="Times New Roman" panose="02020603050405020304" pitchFamily="18" charset="0"/>
              <a:cs typeface="Times New Roman" panose="02020603050405020304" pitchFamily="18" charset="0"/>
            </a:endParaRPr>
          </a:p>
        </p:txBody>
      </p:sp>
      <p:pic>
        <p:nvPicPr>
          <p:cNvPr id="1026" name="Picture 2" descr="Difference Between Virus and Worms (with Comparison Chart) - Tech  Differences">
            <a:extLst>
              <a:ext uri="{FF2B5EF4-FFF2-40B4-BE49-F238E27FC236}">
                <a16:creationId xmlns:a16="http://schemas.microsoft.com/office/drawing/2014/main" id="{A1A3E24B-EFE2-F906-098E-D00BEAABFE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960" y="3138527"/>
            <a:ext cx="38100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364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29"/>
            <a:ext cx="7941612" cy="729301"/>
          </a:xfrm>
        </p:spPr>
        <p:txBody>
          <a:bodyPr vert="horz" lIns="91440" tIns="45720" rIns="91440" bIns="45720" rtlCol="0" anchor="b">
            <a:noAutofit/>
          </a:bodyPr>
          <a:lstStyle/>
          <a:p>
            <a:r>
              <a:rPr lang="en-US" sz="4000" dirty="0">
                <a:solidFill>
                  <a:schemeClr val="accent1"/>
                </a:solidFill>
                <a:latin typeface="Times New Roman" panose="02020603050405020304" pitchFamily="18" charset="0"/>
                <a:cs typeface="Times New Roman" panose="02020603050405020304" pitchFamily="18" charset="0"/>
              </a:rPr>
              <a:t>Worms</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81911" y="5811537"/>
            <a:ext cx="1719189" cy="771041"/>
          </a:xfrm>
          <a:prstGeom prst="rect">
            <a:avLst/>
          </a:prstGeom>
          <a:noFill/>
          <a:ln>
            <a:noFill/>
          </a:ln>
        </p:spPr>
      </p:pic>
      <p:sp>
        <p:nvSpPr>
          <p:cNvPr id="10" name="TextBox 9">
            <a:extLst>
              <a:ext uri="{FF2B5EF4-FFF2-40B4-BE49-F238E27FC236}">
                <a16:creationId xmlns:a16="http://schemas.microsoft.com/office/drawing/2014/main" id="{5DC8F5C4-3472-442F-ACA5-35A0440B697D}"/>
              </a:ext>
            </a:extLst>
          </p:cNvPr>
          <p:cNvSpPr txBox="1"/>
          <p:nvPr/>
        </p:nvSpPr>
        <p:spPr>
          <a:xfrm>
            <a:off x="298148" y="1326576"/>
            <a:ext cx="11257826" cy="3246530"/>
          </a:xfrm>
          <a:prstGeom prst="rect">
            <a:avLst/>
          </a:prstGeom>
          <a:noFill/>
        </p:spPr>
        <p:txBody>
          <a:bodyPr wrap="square">
            <a:spAutoFit/>
          </a:bodyPr>
          <a:lstStyle/>
          <a:p>
            <a:pPr marL="457200" indent="-457200">
              <a:lnSpc>
                <a:spcPct val="150000"/>
              </a:lnSpc>
              <a:spcBef>
                <a:spcPts val="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Email worms</a:t>
            </a:r>
          </a:p>
          <a:p>
            <a:pPr marL="457200" indent="-457200">
              <a:lnSpc>
                <a:spcPct val="150000"/>
              </a:lnSpc>
              <a:spcBef>
                <a:spcPts val="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File-sharing worms</a:t>
            </a:r>
          </a:p>
          <a:p>
            <a:pPr marL="457200" indent="-457200">
              <a:lnSpc>
                <a:spcPct val="150000"/>
              </a:lnSpc>
              <a:spcBef>
                <a:spcPts val="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Crypto worms</a:t>
            </a:r>
          </a:p>
          <a:p>
            <a:pPr marL="457200" indent="-457200">
              <a:lnSpc>
                <a:spcPct val="150000"/>
              </a:lnSpc>
              <a:spcBef>
                <a:spcPts val="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Internet worms</a:t>
            </a:r>
          </a:p>
          <a:p>
            <a:pPr marL="457200" indent="-457200">
              <a:lnSpc>
                <a:spcPct val="150000"/>
              </a:lnSpc>
              <a:spcBef>
                <a:spcPts val="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Instant messaging worms</a:t>
            </a:r>
          </a:p>
        </p:txBody>
      </p:sp>
      <p:pic>
        <p:nvPicPr>
          <p:cNvPr id="4098" name="Picture 2" descr="A chart that shows five different types of computer worms.">
            <a:extLst>
              <a:ext uri="{FF2B5EF4-FFF2-40B4-BE49-F238E27FC236}">
                <a16:creationId xmlns:a16="http://schemas.microsoft.com/office/drawing/2014/main" id="{A8837D51-3B7D-F24B-140E-3A6E72CFB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9306" y="1218247"/>
            <a:ext cx="5271794" cy="4421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929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sts of Computer Security at Stanford">
            <a:extLst>
              <a:ext uri="{FF2B5EF4-FFF2-40B4-BE49-F238E27FC236}">
                <a16:creationId xmlns:a16="http://schemas.microsoft.com/office/drawing/2014/main" id="{25EF384A-CDA1-512D-1B8E-EF8929AF24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67" r="7826"/>
          <a:stretch/>
        </p:blipFill>
        <p:spPr bwMode="auto">
          <a:xfrm>
            <a:off x="8824519" y="668339"/>
            <a:ext cx="3196892" cy="49434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29"/>
            <a:ext cx="7941612" cy="729301"/>
          </a:xfrm>
        </p:spPr>
        <p:txBody>
          <a:bodyPr vert="horz" lIns="91440" tIns="45720" rIns="91440" bIns="45720" rtlCol="0" anchor="b">
            <a:noAutofit/>
          </a:bodyPr>
          <a:lstStyle/>
          <a:p>
            <a:r>
              <a:rPr lang="en-US" sz="4000" dirty="0">
                <a:solidFill>
                  <a:schemeClr val="accent1"/>
                </a:solidFill>
                <a:latin typeface="Times New Roman" panose="02020603050405020304" pitchFamily="18" charset="0"/>
                <a:cs typeface="Times New Roman" panose="02020603050405020304" pitchFamily="18" charset="0"/>
              </a:rPr>
              <a:t>Email worms</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3">
            <a:lum/>
            <a:alphaModFix/>
          </a:blip>
          <a:srcRect/>
          <a:stretch>
            <a:fillRect/>
          </a:stretch>
        </p:blipFill>
        <p:spPr>
          <a:xfrm>
            <a:off x="10281911" y="5811537"/>
            <a:ext cx="1719189" cy="771041"/>
          </a:xfrm>
          <a:prstGeom prst="rect">
            <a:avLst/>
          </a:prstGeom>
          <a:noFill/>
          <a:ln>
            <a:noFill/>
          </a:ln>
        </p:spPr>
      </p:pic>
      <p:sp>
        <p:nvSpPr>
          <p:cNvPr id="10" name="TextBox 9">
            <a:extLst>
              <a:ext uri="{FF2B5EF4-FFF2-40B4-BE49-F238E27FC236}">
                <a16:creationId xmlns:a16="http://schemas.microsoft.com/office/drawing/2014/main" id="{5DC8F5C4-3472-442F-ACA5-35A0440B697D}"/>
              </a:ext>
            </a:extLst>
          </p:cNvPr>
          <p:cNvSpPr txBox="1"/>
          <p:nvPr/>
        </p:nvSpPr>
        <p:spPr>
          <a:xfrm>
            <a:off x="298148" y="1326576"/>
            <a:ext cx="8439452" cy="2600199"/>
          </a:xfrm>
          <a:prstGeom prst="rect">
            <a:avLst/>
          </a:prstGeom>
          <a:noFill/>
        </p:spPr>
        <p:txBody>
          <a:bodyPr wrap="square">
            <a:spAutoFit/>
          </a:bodyPr>
          <a:lstStyle/>
          <a:p>
            <a:pPr>
              <a:lnSpc>
                <a:spcPct val="150000"/>
              </a:lnSpc>
              <a:spcBef>
                <a:spcPts val="0"/>
              </a:spcBef>
            </a:pPr>
            <a:r>
              <a:rPr lang="en-US" sz="2800" dirty="0">
                <a:latin typeface="Times New Roman" panose="02020603050405020304" pitchFamily="18" charset="0"/>
                <a:cs typeface="Times New Roman" panose="02020603050405020304" pitchFamily="18" charset="0"/>
              </a:rPr>
              <a:t>Email worms work by creating and sending outbound messages to all the addresses in a user's contact list. The messages include a malicious executable file that infects the new system when the recipient opens it.</a:t>
            </a:r>
          </a:p>
        </p:txBody>
      </p:sp>
    </p:spTree>
    <p:extLst>
      <p:ext uri="{BB962C8B-B14F-4D97-AF65-F5344CB8AC3E}">
        <p14:creationId xmlns:p14="http://schemas.microsoft.com/office/powerpoint/2010/main" val="937017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29"/>
            <a:ext cx="7941612" cy="729301"/>
          </a:xfrm>
        </p:spPr>
        <p:txBody>
          <a:bodyPr vert="horz" lIns="91440" tIns="45720" rIns="91440" bIns="45720" rtlCol="0" anchor="b">
            <a:noAutofit/>
          </a:bodyPr>
          <a:lstStyle/>
          <a:p>
            <a:r>
              <a:rPr lang="en-US" sz="4000" dirty="0">
                <a:solidFill>
                  <a:schemeClr val="accent1"/>
                </a:solidFill>
                <a:latin typeface="Times New Roman" panose="02020603050405020304" pitchFamily="18" charset="0"/>
                <a:cs typeface="Times New Roman" panose="02020603050405020304" pitchFamily="18" charset="0"/>
              </a:rPr>
              <a:t>File-sharing worms</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81911" y="5811537"/>
            <a:ext cx="1719189" cy="771041"/>
          </a:xfrm>
          <a:prstGeom prst="rect">
            <a:avLst/>
          </a:prstGeom>
          <a:noFill/>
          <a:ln>
            <a:noFill/>
          </a:ln>
        </p:spPr>
      </p:pic>
      <p:sp>
        <p:nvSpPr>
          <p:cNvPr id="10" name="TextBox 9">
            <a:extLst>
              <a:ext uri="{FF2B5EF4-FFF2-40B4-BE49-F238E27FC236}">
                <a16:creationId xmlns:a16="http://schemas.microsoft.com/office/drawing/2014/main" id="{5DC8F5C4-3472-442F-ACA5-35A0440B697D}"/>
              </a:ext>
            </a:extLst>
          </p:cNvPr>
          <p:cNvSpPr txBox="1"/>
          <p:nvPr/>
        </p:nvSpPr>
        <p:spPr>
          <a:xfrm>
            <a:off x="298148" y="1326576"/>
            <a:ext cx="8439452" cy="2600199"/>
          </a:xfrm>
          <a:prstGeom prst="rect">
            <a:avLst/>
          </a:prstGeom>
          <a:noFill/>
        </p:spPr>
        <p:txBody>
          <a:bodyPr wrap="square">
            <a:spAutoFit/>
          </a:bodyPr>
          <a:lstStyle/>
          <a:p>
            <a:pPr>
              <a:lnSpc>
                <a:spcPct val="150000"/>
              </a:lnSpc>
              <a:spcBef>
                <a:spcPts val="0"/>
              </a:spcBef>
            </a:pPr>
            <a:r>
              <a:rPr lang="en-US" sz="2800" dirty="0">
                <a:latin typeface="Times New Roman" panose="02020603050405020304" pitchFamily="18" charset="0"/>
                <a:cs typeface="Times New Roman" panose="02020603050405020304" pitchFamily="18" charset="0"/>
              </a:rPr>
              <a:t>File-sharing worms copy themselves into shared folders and spread through peer-to-peer file-sharing networks. Worm authors often disguise these malicious programs as media files.</a:t>
            </a:r>
          </a:p>
        </p:txBody>
      </p:sp>
      <p:pic>
        <p:nvPicPr>
          <p:cNvPr id="5130" name="Picture 10" descr="What is a Computer Worm and How Do You Prevent Infection?">
            <a:extLst>
              <a:ext uri="{FF2B5EF4-FFF2-40B4-BE49-F238E27FC236}">
                <a16:creationId xmlns:a16="http://schemas.microsoft.com/office/drawing/2014/main" id="{2D865F5B-448B-81AA-8210-8E4C1A4BF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035" y="3806858"/>
            <a:ext cx="5379955" cy="268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792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Encryption Stock Illustrations – 69,256 Encryption Stock Illustrations,  Vectors &amp; Clipart - Dreamstime">
            <a:extLst>
              <a:ext uri="{FF2B5EF4-FFF2-40B4-BE49-F238E27FC236}">
                <a16:creationId xmlns:a16="http://schemas.microsoft.com/office/drawing/2014/main" id="{EE2010E5-42C4-7790-3CA4-7753BE2B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275422"/>
            <a:ext cx="4990700" cy="4990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29"/>
            <a:ext cx="7941612" cy="729301"/>
          </a:xfrm>
        </p:spPr>
        <p:txBody>
          <a:bodyPr vert="horz" lIns="91440" tIns="45720" rIns="91440" bIns="45720" rtlCol="0" anchor="b">
            <a:noAutofit/>
          </a:bodyPr>
          <a:lstStyle/>
          <a:p>
            <a:r>
              <a:rPr lang="en-US" sz="4000" dirty="0">
                <a:solidFill>
                  <a:schemeClr val="accent1"/>
                </a:solidFill>
                <a:latin typeface="Times New Roman" panose="02020603050405020304" pitchFamily="18" charset="0"/>
                <a:cs typeface="Times New Roman" panose="02020603050405020304" pitchFamily="18" charset="0"/>
              </a:rPr>
              <a:t>Crypto worms</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3">
            <a:lum/>
            <a:alphaModFix/>
          </a:blip>
          <a:srcRect/>
          <a:stretch>
            <a:fillRect/>
          </a:stretch>
        </p:blipFill>
        <p:spPr>
          <a:xfrm>
            <a:off x="10281911" y="5811537"/>
            <a:ext cx="1719189" cy="771041"/>
          </a:xfrm>
          <a:prstGeom prst="rect">
            <a:avLst/>
          </a:prstGeom>
          <a:noFill/>
          <a:ln>
            <a:noFill/>
          </a:ln>
        </p:spPr>
      </p:pic>
      <p:sp>
        <p:nvSpPr>
          <p:cNvPr id="10" name="TextBox 9">
            <a:extLst>
              <a:ext uri="{FF2B5EF4-FFF2-40B4-BE49-F238E27FC236}">
                <a16:creationId xmlns:a16="http://schemas.microsoft.com/office/drawing/2014/main" id="{5DC8F5C4-3472-442F-ACA5-35A0440B697D}"/>
              </a:ext>
            </a:extLst>
          </p:cNvPr>
          <p:cNvSpPr txBox="1"/>
          <p:nvPr/>
        </p:nvSpPr>
        <p:spPr>
          <a:xfrm>
            <a:off x="298148" y="1326576"/>
            <a:ext cx="8439452" cy="3246530"/>
          </a:xfrm>
          <a:prstGeom prst="rect">
            <a:avLst/>
          </a:prstGeom>
          <a:noFill/>
        </p:spPr>
        <p:txBody>
          <a:bodyPr wrap="square">
            <a:spAutoFit/>
          </a:bodyPr>
          <a:lstStyle/>
          <a:p>
            <a:pPr>
              <a:lnSpc>
                <a:spcPct val="150000"/>
              </a:lnSpc>
              <a:spcBef>
                <a:spcPts val="0"/>
              </a:spcBef>
            </a:pPr>
            <a:r>
              <a:rPr lang="en-US" sz="2800" dirty="0">
                <a:latin typeface="Times New Roman" panose="02020603050405020304" pitchFamily="18" charset="0"/>
                <a:cs typeface="Times New Roman" panose="02020603050405020304" pitchFamily="18" charset="0"/>
              </a:rPr>
              <a:t>Crypto worms work by encrypting data on the victim's system. Perpetrators can use this type of worm in ransomware attacks, where they follow up with the victim and demand payment in exchange for a key to decrypt the files.</a:t>
            </a:r>
          </a:p>
        </p:txBody>
      </p:sp>
    </p:spTree>
    <p:extLst>
      <p:ext uri="{BB962C8B-B14F-4D97-AF65-F5344CB8AC3E}">
        <p14:creationId xmlns:p14="http://schemas.microsoft.com/office/powerpoint/2010/main" val="636336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nstant Messaging Worm (IM Worm): Protection And Preventive Measures">
            <a:extLst>
              <a:ext uri="{FF2B5EF4-FFF2-40B4-BE49-F238E27FC236}">
                <a16:creationId xmlns:a16="http://schemas.microsoft.com/office/drawing/2014/main" id="{74927C13-5AAB-F8C0-268D-BA07FFDC6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1920" y="4135922"/>
            <a:ext cx="3952240" cy="22231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29"/>
            <a:ext cx="7941612" cy="729301"/>
          </a:xfrm>
        </p:spPr>
        <p:txBody>
          <a:bodyPr vert="horz" lIns="91440" tIns="45720" rIns="91440" bIns="45720" rtlCol="0" anchor="b">
            <a:noAutofit/>
          </a:bodyPr>
          <a:lstStyle/>
          <a:p>
            <a:r>
              <a:rPr lang="en-US" sz="4000" dirty="0">
                <a:solidFill>
                  <a:schemeClr val="accent1"/>
                </a:solidFill>
                <a:latin typeface="Times New Roman" panose="02020603050405020304" pitchFamily="18" charset="0"/>
                <a:cs typeface="Times New Roman" panose="02020603050405020304" pitchFamily="18" charset="0"/>
              </a:rPr>
              <a:t>Instant messaging worms</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3">
            <a:lum/>
            <a:alphaModFix/>
          </a:blip>
          <a:srcRect/>
          <a:stretch>
            <a:fillRect/>
          </a:stretch>
        </p:blipFill>
        <p:spPr>
          <a:xfrm>
            <a:off x="10281911" y="5811537"/>
            <a:ext cx="1719189" cy="771041"/>
          </a:xfrm>
          <a:prstGeom prst="rect">
            <a:avLst/>
          </a:prstGeom>
          <a:noFill/>
          <a:ln>
            <a:noFill/>
          </a:ln>
        </p:spPr>
      </p:pic>
      <p:sp>
        <p:nvSpPr>
          <p:cNvPr id="10" name="TextBox 9">
            <a:extLst>
              <a:ext uri="{FF2B5EF4-FFF2-40B4-BE49-F238E27FC236}">
                <a16:creationId xmlns:a16="http://schemas.microsoft.com/office/drawing/2014/main" id="{5DC8F5C4-3472-442F-ACA5-35A0440B697D}"/>
              </a:ext>
            </a:extLst>
          </p:cNvPr>
          <p:cNvSpPr txBox="1"/>
          <p:nvPr/>
        </p:nvSpPr>
        <p:spPr>
          <a:xfrm>
            <a:off x="298148" y="1326576"/>
            <a:ext cx="8439452" cy="3246530"/>
          </a:xfrm>
          <a:prstGeom prst="rect">
            <a:avLst/>
          </a:prstGeom>
          <a:noFill/>
        </p:spPr>
        <p:txBody>
          <a:bodyPr wrap="square">
            <a:spAutoFit/>
          </a:bodyPr>
          <a:lstStyle/>
          <a:p>
            <a:pPr>
              <a:lnSpc>
                <a:spcPct val="150000"/>
              </a:lnSpc>
              <a:spcBef>
                <a:spcPts val="0"/>
              </a:spcBef>
            </a:pPr>
            <a:r>
              <a:rPr lang="en-US" sz="2800" dirty="0">
                <a:latin typeface="Times New Roman" panose="02020603050405020304" pitchFamily="18" charset="0"/>
                <a:cs typeface="Times New Roman" panose="02020603050405020304" pitchFamily="18" charset="0"/>
              </a:rPr>
              <a:t>Like email worms, instant messaging worms are masked by attachments or links, which the worm continues to spread to the infected user's contact list. The only difference is that instead of arriving in an email, it comes as an instant message on a chat service.</a:t>
            </a:r>
          </a:p>
        </p:txBody>
      </p:sp>
    </p:spTree>
    <p:extLst>
      <p:ext uri="{BB962C8B-B14F-4D97-AF65-F5344CB8AC3E}">
        <p14:creationId xmlns:p14="http://schemas.microsoft.com/office/powerpoint/2010/main" val="4123187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29"/>
            <a:ext cx="7941612" cy="729301"/>
          </a:xfrm>
        </p:spPr>
        <p:txBody>
          <a:bodyPr vert="horz" lIns="91440" tIns="45720" rIns="91440" bIns="45720" rtlCol="0" anchor="b">
            <a:noAutofit/>
          </a:bodyPr>
          <a:lstStyle/>
          <a:p>
            <a:r>
              <a:rPr lang="en-US" sz="4000" dirty="0">
                <a:solidFill>
                  <a:schemeClr val="accent1"/>
                </a:solidFill>
                <a:latin typeface="Times New Roman" panose="02020603050405020304" pitchFamily="18" charset="0"/>
                <a:cs typeface="Times New Roman" panose="02020603050405020304" pitchFamily="18" charset="0"/>
              </a:rPr>
              <a:t>Internet worms</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81911" y="5811537"/>
            <a:ext cx="1719189" cy="771041"/>
          </a:xfrm>
          <a:prstGeom prst="rect">
            <a:avLst/>
          </a:prstGeom>
          <a:noFill/>
          <a:ln>
            <a:noFill/>
          </a:ln>
        </p:spPr>
      </p:pic>
      <p:sp>
        <p:nvSpPr>
          <p:cNvPr id="10" name="TextBox 9">
            <a:extLst>
              <a:ext uri="{FF2B5EF4-FFF2-40B4-BE49-F238E27FC236}">
                <a16:creationId xmlns:a16="http://schemas.microsoft.com/office/drawing/2014/main" id="{5DC8F5C4-3472-442F-ACA5-35A0440B697D}"/>
              </a:ext>
            </a:extLst>
          </p:cNvPr>
          <p:cNvSpPr txBox="1"/>
          <p:nvPr/>
        </p:nvSpPr>
        <p:spPr>
          <a:xfrm>
            <a:off x="298148" y="1326576"/>
            <a:ext cx="8439452" cy="3892861"/>
          </a:xfrm>
          <a:prstGeom prst="rect">
            <a:avLst/>
          </a:prstGeom>
          <a:noFill/>
        </p:spPr>
        <p:txBody>
          <a:bodyPr wrap="square">
            <a:spAutoFit/>
          </a:bodyPr>
          <a:lstStyle/>
          <a:p>
            <a:pPr>
              <a:lnSpc>
                <a:spcPct val="150000"/>
              </a:lnSpc>
              <a:spcBef>
                <a:spcPts val="0"/>
              </a:spcBef>
            </a:pPr>
            <a:r>
              <a:rPr lang="en-US" sz="2800" dirty="0">
                <a:latin typeface="Times New Roman" panose="02020603050405020304" pitchFamily="18" charset="0"/>
                <a:cs typeface="Times New Roman" panose="02020603050405020304" pitchFamily="18" charset="0"/>
              </a:rPr>
              <a:t>Some computer worms specifically target popular websites with poor security. If they can infect the site, they can infect a computer accessing the site.</a:t>
            </a:r>
          </a:p>
          <a:p>
            <a:pPr>
              <a:lnSpc>
                <a:spcPct val="150000"/>
              </a:lnSpc>
              <a:spcBef>
                <a:spcPts val="0"/>
              </a:spcBef>
            </a:pPr>
            <a:r>
              <a:rPr lang="en-US" sz="2800" dirty="0">
                <a:latin typeface="Times New Roman" panose="02020603050405020304" pitchFamily="18" charset="0"/>
                <a:cs typeface="Times New Roman" panose="02020603050405020304" pitchFamily="18" charset="0"/>
              </a:rPr>
              <a:t>From there, internet worms spread to other devices that the infected computer connects to through the internet and private network connections</a:t>
            </a:r>
          </a:p>
        </p:txBody>
      </p:sp>
      <p:pic>
        <p:nvPicPr>
          <p:cNvPr id="8194" name="Picture 2" descr="Pin on Computer Viruses and Other Malware">
            <a:extLst>
              <a:ext uri="{FF2B5EF4-FFF2-40B4-BE49-F238E27FC236}">
                <a16:creationId xmlns:a16="http://schemas.microsoft.com/office/drawing/2014/main" id="{99FD248D-EA5B-6F71-878A-1C874E530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1856" y="1326576"/>
            <a:ext cx="3119244" cy="319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772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30"/>
            <a:ext cx="7728252" cy="683582"/>
          </a:xfrm>
        </p:spPr>
        <p:txBody>
          <a:bodyPr vert="horz" lIns="91440" tIns="45720" rIns="91440" bIns="45720" rtlCol="0" anchor="b">
            <a:normAutofit fontScale="90000"/>
          </a:bodyPr>
          <a:lstStyle/>
          <a:p>
            <a:r>
              <a:rPr lang="en-US" dirty="0">
                <a:solidFill>
                  <a:schemeClr val="accent1"/>
                </a:solidFill>
                <a:latin typeface="Times New Roman" panose="02020603050405020304" pitchFamily="18" charset="0"/>
                <a:cs typeface="Times New Roman" panose="02020603050405020304" pitchFamily="18" charset="0"/>
              </a:rPr>
              <a:t>Trojan Horse</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81911" y="5811537"/>
            <a:ext cx="1719189" cy="771041"/>
          </a:xfrm>
          <a:prstGeom prst="rect">
            <a:avLst/>
          </a:prstGeom>
          <a:noFill/>
          <a:ln>
            <a:noFill/>
          </a:ln>
        </p:spPr>
      </p:pic>
      <p:sp>
        <p:nvSpPr>
          <p:cNvPr id="10" name="TextBox 9">
            <a:extLst>
              <a:ext uri="{FF2B5EF4-FFF2-40B4-BE49-F238E27FC236}">
                <a16:creationId xmlns:a16="http://schemas.microsoft.com/office/drawing/2014/main" id="{5DC8F5C4-3472-442F-ACA5-35A0440B697D}"/>
              </a:ext>
            </a:extLst>
          </p:cNvPr>
          <p:cNvSpPr txBox="1"/>
          <p:nvPr/>
        </p:nvSpPr>
        <p:spPr>
          <a:xfrm>
            <a:off x="399748" y="1275370"/>
            <a:ext cx="11257826" cy="5831853"/>
          </a:xfrm>
          <a:prstGeom prst="rect">
            <a:avLst/>
          </a:prstGeom>
          <a:noFill/>
        </p:spPr>
        <p:txBody>
          <a:bodyPr wrap="square">
            <a:spAutoFit/>
          </a:bodyPr>
          <a:lstStyle/>
          <a:p>
            <a:pPr>
              <a:lnSpc>
                <a:spcPct val="150000"/>
              </a:lnSpc>
              <a:spcBef>
                <a:spcPts val="0"/>
              </a:spcBef>
            </a:pPr>
            <a:r>
              <a:rPr lang="en-US" sz="2800" b="1" dirty="0">
                <a:latin typeface="Times New Roman" panose="02020603050405020304" pitchFamily="18" charset="0"/>
                <a:cs typeface="Times New Roman" panose="02020603050405020304" pitchFamily="18" charset="0"/>
              </a:rPr>
              <a:t>A Trojan Horse Virus is a type of malware that downloads </a:t>
            </a:r>
          </a:p>
          <a:p>
            <a:pPr>
              <a:lnSpc>
                <a:spcPct val="150000"/>
              </a:lnSpc>
              <a:spcBef>
                <a:spcPts val="0"/>
              </a:spcBef>
            </a:pPr>
            <a:r>
              <a:rPr lang="en-US" sz="2800" b="1" dirty="0">
                <a:latin typeface="Times New Roman" panose="02020603050405020304" pitchFamily="18" charset="0"/>
                <a:cs typeface="Times New Roman" panose="02020603050405020304" pitchFamily="18" charset="0"/>
              </a:rPr>
              <a:t>onto a computer disguised as a legitimate program. </a:t>
            </a:r>
          </a:p>
          <a:p>
            <a:pPr>
              <a:lnSpc>
                <a:spcPct val="150000"/>
              </a:lnSpc>
              <a:spcBef>
                <a:spcPts val="0"/>
              </a:spcBef>
            </a:pPr>
            <a:r>
              <a:rPr lang="en-US" sz="2800" dirty="0">
                <a:latin typeface="Times New Roman" panose="02020603050405020304" pitchFamily="18" charset="0"/>
                <a:cs typeface="Times New Roman" panose="02020603050405020304" pitchFamily="18" charset="0"/>
              </a:rPr>
              <a:t>Actions  include:</a:t>
            </a:r>
          </a:p>
          <a:p>
            <a:pPr marL="457200" indent="-457200">
              <a:lnSpc>
                <a:spcPct val="150000"/>
              </a:lnSpc>
              <a:spcBef>
                <a:spcPts val="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Deleting data</a:t>
            </a:r>
          </a:p>
          <a:p>
            <a:pPr marL="457200" indent="-457200">
              <a:lnSpc>
                <a:spcPct val="150000"/>
              </a:lnSpc>
              <a:spcBef>
                <a:spcPts val="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Blocking data</a:t>
            </a:r>
          </a:p>
          <a:p>
            <a:pPr marL="457200" indent="-457200">
              <a:lnSpc>
                <a:spcPct val="150000"/>
              </a:lnSpc>
              <a:spcBef>
                <a:spcPts val="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Modifying data</a:t>
            </a:r>
          </a:p>
          <a:p>
            <a:pPr marL="457200" indent="-457200">
              <a:lnSpc>
                <a:spcPct val="150000"/>
              </a:lnSpc>
              <a:spcBef>
                <a:spcPts val="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Copying data</a:t>
            </a:r>
          </a:p>
          <a:p>
            <a:pPr marL="457200" indent="-457200">
              <a:lnSpc>
                <a:spcPct val="150000"/>
              </a:lnSpc>
              <a:spcBef>
                <a:spcPts val="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Disrupting the performance of computers or computer networks</a:t>
            </a:r>
          </a:p>
          <a:p>
            <a:pPr>
              <a:lnSpc>
                <a:spcPct val="150000"/>
              </a:lnSpc>
              <a:spcBef>
                <a:spcPts val="0"/>
              </a:spcBef>
            </a:pPr>
            <a:endParaRPr lang="en-US" sz="2800" dirty="0">
              <a:latin typeface="Times New Roman" panose="02020603050405020304" pitchFamily="18" charset="0"/>
              <a:cs typeface="Times New Roman" panose="02020603050405020304" pitchFamily="18" charset="0"/>
            </a:endParaRPr>
          </a:p>
        </p:txBody>
      </p:sp>
      <p:pic>
        <p:nvPicPr>
          <p:cNvPr id="7170" name="Picture 2" descr="Malware, Spyware, Virus, Worm, and Trojan horse">
            <a:extLst>
              <a:ext uri="{FF2B5EF4-FFF2-40B4-BE49-F238E27FC236}">
                <a16:creationId xmlns:a16="http://schemas.microsoft.com/office/drawing/2014/main" id="{68AA0DCE-9625-497E-ADFF-710FC2C70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5603" y="275422"/>
            <a:ext cx="1936647" cy="2473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09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30"/>
            <a:ext cx="7728252" cy="683582"/>
          </a:xfrm>
        </p:spPr>
        <p:txBody>
          <a:bodyPr vert="horz" lIns="91440" tIns="45720" rIns="91440" bIns="45720" rtlCol="0" anchor="b">
            <a:normAutofit fontScale="90000"/>
          </a:bodyPr>
          <a:lstStyle/>
          <a:p>
            <a:r>
              <a:rPr lang="en-US" dirty="0">
                <a:solidFill>
                  <a:schemeClr val="accent1"/>
                </a:solidFill>
                <a:latin typeface="Times New Roman" panose="02020603050405020304" pitchFamily="18" charset="0"/>
                <a:cs typeface="Times New Roman" panose="02020603050405020304" pitchFamily="18" charset="0"/>
              </a:rPr>
              <a:t>Trojan Horse</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81911" y="5811537"/>
            <a:ext cx="1719189" cy="771041"/>
          </a:xfrm>
          <a:prstGeom prst="rect">
            <a:avLst/>
          </a:prstGeom>
          <a:noFill/>
          <a:ln>
            <a:noFill/>
          </a:ln>
        </p:spPr>
      </p:pic>
      <p:sp>
        <p:nvSpPr>
          <p:cNvPr id="10" name="TextBox 9">
            <a:extLst>
              <a:ext uri="{FF2B5EF4-FFF2-40B4-BE49-F238E27FC236}">
                <a16:creationId xmlns:a16="http://schemas.microsoft.com/office/drawing/2014/main" id="{5DC8F5C4-3472-442F-ACA5-35A0440B697D}"/>
              </a:ext>
            </a:extLst>
          </p:cNvPr>
          <p:cNvSpPr txBox="1"/>
          <p:nvPr/>
        </p:nvSpPr>
        <p:spPr>
          <a:xfrm>
            <a:off x="399748" y="1173687"/>
            <a:ext cx="11257826" cy="4539191"/>
          </a:xfrm>
          <a:prstGeom prst="rect">
            <a:avLst/>
          </a:prstGeom>
          <a:noFill/>
        </p:spPr>
        <p:txBody>
          <a:bodyPr wrap="square">
            <a:spAutoFit/>
          </a:bodyPr>
          <a:lstStyle/>
          <a:p>
            <a:pPr>
              <a:lnSpc>
                <a:spcPct val="150000"/>
              </a:lnSpc>
              <a:spcBef>
                <a:spcPts val="0"/>
              </a:spcBef>
            </a:pPr>
            <a:r>
              <a:rPr lang="en-US" sz="2800" dirty="0">
                <a:latin typeface="Times New Roman" panose="02020603050405020304" pitchFamily="18" charset="0"/>
                <a:cs typeface="Times New Roman" panose="02020603050405020304" pitchFamily="18" charset="0"/>
              </a:rPr>
              <a:t>Type of Trojan horse </a:t>
            </a:r>
          </a:p>
          <a:p>
            <a:pPr marL="457200" indent="-457200">
              <a:lnSpc>
                <a:spcPct val="150000"/>
              </a:lnSpc>
              <a:spcBef>
                <a:spcPts val="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Backdoor Trojans</a:t>
            </a:r>
          </a:p>
          <a:p>
            <a:pPr marL="457200" indent="-457200">
              <a:lnSpc>
                <a:spcPct val="150000"/>
              </a:lnSpc>
              <a:spcBef>
                <a:spcPts val="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DDoS Trojans</a:t>
            </a:r>
          </a:p>
          <a:p>
            <a:pPr marL="457200" indent="-457200">
              <a:lnSpc>
                <a:spcPct val="150000"/>
              </a:lnSpc>
              <a:spcBef>
                <a:spcPts val="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Data Sending Trojans</a:t>
            </a:r>
          </a:p>
          <a:p>
            <a:pPr marL="457200" indent="-457200">
              <a:lnSpc>
                <a:spcPct val="150000"/>
              </a:lnSpc>
              <a:spcBef>
                <a:spcPts val="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Destructive Trojans</a:t>
            </a:r>
          </a:p>
          <a:p>
            <a:pPr marL="457200" indent="-457200">
              <a:lnSpc>
                <a:spcPct val="150000"/>
              </a:lnSpc>
              <a:spcBef>
                <a:spcPts val="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Proxy Trojans</a:t>
            </a:r>
          </a:p>
          <a:p>
            <a:pPr marL="457200" indent="-457200">
              <a:lnSpc>
                <a:spcPct val="150000"/>
              </a:lnSpc>
              <a:spcBef>
                <a:spcPts val="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Security software disabler Trojans</a:t>
            </a:r>
          </a:p>
        </p:txBody>
      </p:sp>
    </p:spTree>
    <p:extLst>
      <p:ext uri="{BB962C8B-B14F-4D97-AF65-F5344CB8AC3E}">
        <p14:creationId xmlns:p14="http://schemas.microsoft.com/office/powerpoint/2010/main" val="2805949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30"/>
            <a:ext cx="7728252" cy="683582"/>
          </a:xfrm>
        </p:spPr>
        <p:txBody>
          <a:bodyPr vert="horz" lIns="91440" tIns="45720" rIns="91440" bIns="45720" rtlCol="0" anchor="b">
            <a:normAutofit fontScale="90000"/>
          </a:bodyPr>
          <a:lstStyle/>
          <a:p>
            <a:r>
              <a:rPr lang="en-US" dirty="0">
                <a:solidFill>
                  <a:schemeClr val="accent1"/>
                </a:solidFill>
                <a:latin typeface="Times New Roman" panose="02020603050405020304" pitchFamily="18" charset="0"/>
                <a:cs typeface="Times New Roman" panose="02020603050405020304" pitchFamily="18" charset="0"/>
              </a:rPr>
              <a:t>Virus</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81911" y="5811537"/>
            <a:ext cx="1719189" cy="771041"/>
          </a:xfrm>
          <a:prstGeom prst="rect">
            <a:avLst/>
          </a:prstGeom>
          <a:noFill/>
          <a:ln>
            <a:noFill/>
          </a:ln>
        </p:spPr>
      </p:pic>
      <p:sp>
        <p:nvSpPr>
          <p:cNvPr id="10" name="TextBox 9">
            <a:extLst>
              <a:ext uri="{FF2B5EF4-FFF2-40B4-BE49-F238E27FC236}">
                <a16:creationId xmlns:a16="http://schemas.microsoft.com/office/drawing/2014/main" id="{5DC8F5C4-3472-442F-ACA5-35A0440B697D}"/>
              </a:ext>
            </a:extLst>
          </p:cNvPr>
          <p:cNvSpPr txBox="1"/>
          <p:nvPr/>
        </p:nvSpPr>
        <p:spPr>
          <a:xfrm>
            <a:off x="409908" y="1049778"/>
            <a:ext cx="11257826" cy="5576976"/>
          </a:xfrm>
          <a:prstGeom prst="rect">
            <a:avLst/>
          </a:prstGeom>
          <a:noFill/>
        </p:spPr>
        <p:txBody>
          <a:bodyPr wrap="square">
            <a:spAutoFit/>
          </a:bodyPr>
          <a:lstStyle/>
          <a:p>
            <a:pPr>
              <a:lnSpc>
                <a:spcPct val="150000"/>
              </a:lnSpc>
              <a:spcBef>
                <a:spcPts val="0"/>
              </a:spcBef>
            </a:pPr>
            <a:r>
              <a:rPr lang="en-US" sz="2800" dirty="0">
                <a:latin typeface="Times New Roman" panose="02020603050405020304" pitchFamily="18" charset="0"/>
                <a:cs typeface="Times New Roman" panose="02020603050405020304" pitchFamily="18" charset="0"/>
              </a:rPr>
              <a:t>A virus has similarities to biological viruses. Once find a host, it will replicate and distribute them attached to a file. </a:t>
            </a:r>
          </a:p>
          <a:p>
            <a:pPr>
              <a:lnSpc>
                <a:spcPct val="150000"/>
              </a:lnSpc>
              <a:spcBef>
                <a:spcPts val="0"/>
              </a:spcBef>
            </a:pPr>
            <a:r>
              <a:rPr lang="en-US" sz="2400" dirty="0">
                <a:latin typeface="Times New Roman" panose="02020603050405020304" pitchFamily="18" charset="0"/>
                <a:cs typeface="Times New Roman" panose="02020603050405020304" pitchFamily="18" charset="0"/>
              </a:rPr>
              <a:t>Virus classifications,</a:t>
            </a:r>
          </a:p>
          <a:p>
            <a:pPr marL="514350" indent="-514350">
              <a:lnSpc>
                <a:spcPct val="150000"/>
              </a:lnSpc>
              <a:spcBef>
                <a:spcPts val="0"/>
              </a:spcBef>
              <a:buAutoNum type="arabicPeriod"/>
            </a:pPr>
            <a:r>
              <a:rPr lang="en-US" sz="2000" dirty="0">
                <a:latin typeface="Times New Roman" panose="02020603050405020304" pitchFamily="18" charset="0"/>
                <a:cs typeface="Times New Roman" panose="02020603050405020304" pitchFamily="18" charset="0"/>
              </a:rPr>
              <a:t>Boot Sector Virus</a:t>
            </a:r>
          </a:p>
          <a:p>
            <a:pPr marL="514350" indent="-514350">
              <a:lnSpc>
                <a:spcPct val="150000"/>
              </a:lnSpc>
              <a:spcBef>
                <a:spcPts val="0"/>
              </a:spcBef>
              <a:buAutoNum type="arabicPeriod"/>
            </a:pPr>
            <a:r>
              <a:rPr lang="en-US" sz="2000" dirty="0">
                <a:latin typeface="Times New Roman" panose="02020603050405020304" pitchFamily="18" charset="0"/>
                <a:cs typeface="Times New Roman" panose="02020603050405020304" pitchFamily="18" charset="0"/>
              </a:rPr>
              <a:t>File Deleting Viruses</a:t>
            </a:r>
          </a:p>
          <a:p>
            <a:pPr marL="514350" indent="-514350">
              <a:lnSpc>
                <a:spcPct val="150000"/>
              </a:lnSpc>
              <a:spcBef>
                <a:spcPts val="0"/>
              </a:spcBef>
              <a:buAutoNum type="arabicPeriod"/>
            </a:pPr>
            <a:r>
              <a:rPr lang="en-US" sz="2000" dirty="0">
                <a:latin typeface="Times New Roman" panose="02020603050405020304" pitchFamily="18" charset="0"/>
                <a:cs typeface="Times New Roman" panose="02020603050405020304" pitchFamily="18" charset="0"/>
              </a:rPr>
              <a:t>Mass Mailer Viruses</a:t>
            </a:r>
          </a:p>
          <a:p>
            <a:pPr marL="514350" indent="-514350">
              <a:lnSpc>
                <a:spcPct val="150000"/>
              </a:lnSpc>
              <a:spcBef>
                <a:spcPts val="0"/>
              </a:spcBef>
              <a:buAutoNum type="arabicPeriod"/>
            </a:pPr>
            <a:r>
              <a:rPr lang="en-US" sz="2000" dirty="0">
                <a:latin typeface="Times New Roman" panose="02020603050405020304" pitchFamily="18" charset="0"/>
                <a:cs typeface="Times New Roman" panose="02020603050405020304" pitchFamily="18" charset="0"/>
              </a:rPr>
              <a:t>Macro viruses</a:t>
            </a:r>
          </a:p>
          <a:p>
            <a:pPr marL="514350" indent="-514350">
              <a:lnSpc>
                <a:spcPct val="150000"/>
              </a:lnSpc>
              <a:spcBef>
                <a:spcPts val="0"/>
              </a:spcBef>
              <a:buAutoNum type="arabicPeriod"/>
            </a:pPr>
            <a:r>
              <a:rPr lang="en-US" sz="2000" dirty="0">
                <a:latin typeface="Times New Roman" panose="02020603050405020304" pitchFamily="18" charset="0"/>
                <a:cs typeface="Times New Roman" panose="02020603050405020304" pitchFamily="18" charset="0"/>
              </a:rPr>
              <a:t>Polymorphic Viruses</a:t>
            </a:r>
          </a:p>
          <a:p>
            <a:pPr marL="514350" indent="-514350">
              <a:lnSpc>
                <a:spcPct val="150000"/>
              </a:lnSpc>
              <a:spcBef>
                <a:spcPts val="0"/>
              </a:spcBef>
              <a:buAutoNum type="arabicPeriod"/>
            </a:pPr>
            <a:r>
              <a:rPr lang="en-US" sz="2000" dirty="0">
                <a:latin typeface="Times New Roman" panose="02020603050405020304" pitchFamily="18" charset="0"/>
                <a:cs typeface="Times New Roman" panose="02020603050405020304" pitchFamily="18" charset="0"/>
              </a:rPr>
              <a:t>Armored Viruses</a:t>
            </a:r>
          </a:p>
          <a:p>
            <a:pPr marL="514350" indent="-514350">
              <a:lnSpc>
                <a:spcPct val="150000"/>
              </a:lnSpc>
              <a:spcBef>
                <a:spcPts val="0"/>
              </a:spcBef>
              <a:buAutoNum type="arabicPeriod"/>
            </a:pPr>
            <a:r>
              <a:rPr lang="en-US" sz="2000" dirty="0">
                <a:latin typeface="Times New Roman" panose="02020603050405020304" pitchFamily="18" charset="0"/>
                <a:cs typeface="Times New Roman" panose="02020603050405020304" pitchFamily="18" charset="0"/>
              </a:rPr>
              <a:t>Stealth viruses</a:t>
            </a:r>
          </a:p>
          <a:p>
            <a:pPr marL="514350" indent="-514350">
              <a:lnSpc>
                <a:spcPct val="150000"/>
              </a:lnSpc>
              <a:spcBef>
                <a:spcPts val="0"/>
              </a:spcBef>
              <a:buAutoNum type="arabicPeriod"/>
            </a:pPr>
            <a:r>
              <a:rPr lang="en-US" sz="2000" dirty="0">
                <a:latin typeface="Times New Roman" panose="02020603050405020304" pitchFamily="18" charset="0"/>
                <a:cs typeface="Times New Roman" panose="02020603050405020304" pitchFamily="18" charset="0"/>
              </a:rPr>
              <a:t>Retrovirus</a:t>
            </a:r>
          </a:p>
        </p:txBody>
      </p:sp>
      <p:sp>
        <p:nvSpPr>
          <p:cNvPr id="3" name="TextBox 2">
            <a:extLst>
              <a:ext uri="{FF2B5EF4-FFF2-40B4-BE49-F238E27FC236}">
                <a16:creationId xmlns:a16="http://schemas.microsoft.com/office/drawing/2014/main" id="{8C3F6E20-E7FA-27F8-3EEF-E96E479366D0}"/>
              </a:ext>
            </a:extLst>
          </p:cNvPr>
          <p:cNvSpPr txBox="1"/>
          <p:nvPr/>
        </p:nvSpPr>
        <p:spPr>
          <a:xfrm>
            <a:off x="4957892" y="4282122"/>
            <a:ext cx="5459419" cy="1477328"/>
          </a:xfrm>
          <a:prstGeom prst="rect">
            <a:avLst/>
          </a:prstGeom>
          <a:noFill/>
        </p:spPr>
        <p:txBody>
          <a:bodyPr wrap="square" rtlCol="0">
            <a:spAutoFit/>
          </a:bodyPr>
          <a:lstStyle/>
          <a:p>
            <a:r>
              <a:rPr lang="en-US" b="1" i="0" u="sng" dirty="0">
                <a:solidFill>
                  <a:srgbClr val="0F71F0"/>
                </a:solidFill>
                <a:effectLst/>
                <a:latin typeface="Arial" panose="020B0604020202020204" pitchFamily="34" charset="0"/>
                <a:hlinkClick r:id="rId3"/>
              </a:rPr>
              <a:t>ILOVEYOU virus, 2000</a:t>
            </a:r>
            <a:r>
              <a:rPr lang="en-US" b="0" i="0" dirty="0">
                <a:solidFill>
                  <a:srgbClr val="585858"/>
                </a:solidFill>
                <a:effectLst/>
                <a:latin typeface="Arial" panose="020B0604020202020204" pitchFamily="34" charset="0"/>
              </a:rPr>
              <a:t>: This malware virus impacted millions of computers around the globe and was downloaded by clicking on an attachment called “LOVE-LETTER-FOR-YOU.TXT.vbs” and from an email with the subject line “ILOVEYOU.”</a:t>
            </a:r>
            <a:endParaRPr lang="en-GB" dirty="0"/>
          </a:p>
        </p:txBody>
      </p:sp>
      <p:pic>
        <p:nvPicPr>
          <p:cNvPr id="1028" name="Picture 4" descr="A computer virus attacks a laptop or computer. Vector illustration isolated  on white background Stock Vector Image &amp; Art - Alamy">
            <a:extLst>
              <a:ext uri="{FF2B5EF4-FFF2-40B4-BE49-F238E27FC236}">
                <a16:creationId xmlns:a16="http://schemas.microsoft.com/office/drawing/2014/main" id="{3A171D01-34DE-BEFF-E983-0F8743866D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479"/>
          <a:stretch/>
        </p:blipFill>
        <p:spPr bwMode="auto">
          <a:xfrm>
            <a:off x="8491766" y="1707333"/>
            <a:ext cx="2577740" cy="2522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17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29"/>
            <a:ext cx="7941612" cy="729301"/>
          </a:xfrm>
        </p:spPr>
        <p:txBody>
          <a:bodyPr vert="horz" lIns="91440" tIns="45720" rIns="91440" bIns="45720" rtlCol="0" anchor="b">
            <a:noAutofit/>
          </a:bodyPr>
          <a:lstStyle/>
          <a:p>
            <a:r>
              <a:rPr lang="en-US" sz="4000" dirty="0">
                <a:solidFill>
                  <a:schemeClr val="accent1"/>
                </a:solidFill>
                <a:latin typeface="Times New Roman" panose="02020603050405020304" pitchFamily="18" charset="0"/>
                <a:cs typeface="Times New Roman" panose="02020603050405020304" pitchFamily="18" charset="0"/>
              </a:rPr>
              <a:t>Phishing Attack</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81911" y="5811537"/>
            <a:ext cx="1719189" cy="771041"/>
          </a:xfrm>
          <a:prstGeom prst="rect">
            <a:avLst/>
          </a:prstGeom>
          <a:noFill/>
          <a:ln>
            <a:noFill/>
          </a:ln>
        </p:spPr>
      </p:pic>
      <p:sp>
        <p:nvSpPr>
          <p:cNvPr id="10" name="TextBox 9">
            <a:extLst>
              <a:ext uri="{FF2B5EF4-FFF2-40B4-BE49-F238E27FC236}">
                <a16:creationId xmlns:a16="http://schemas.microsoft.com/office/drawing/2014/main" id="{5DC8F5C4-3472-442F-ACA5-35A0440B697D}"/>
              </a:ext>
            </a:extLst>
          </p:cNvPr>
          <p:cNvSpPr txBox="1"/>
          <p:nvPr/>
        </p:nvSpPr>
        <p:spPr>
          <a:xfrm>
            <a:off x="399748" y="1173687"/>
            <a:ext cx="11257826" cy="1953868"/>
          </a:xfrm>
          <a:prstGeom prst="rect">
            <a:avLst/>
          </a:prstGeom>
          <a:noFill/>
        </p:spPr>
        <p:txBody>
          <a:bodyPr wrap="square">
            <a:spAutoFit/>
          </a:bodyPr>
          <a:lstStyle/>
          <a:p>
            <a:pPr>
              <a:lnSpc>
                <a:spcPct val="150000"/>
              </a:lnSpc>
              <a:spcBef>
                <a:spcPts val="0"/>
              </a:spcBef>
            </a:pPr>
            <a:r>
              <a:rPr lang="en-US" sz="2800" dirty="0">
                <a:latin typeface="Times New Roman" panose="02020603050405020304" pitchFamily="18" charset="0"/>
                <a:cs typeface="Times New Roman" panose="02020603050405020304" pitchFamily="18" charset="0"/>
              </a:rPr>
              <a:t>Phishing attacks are one of the most prominent widespread types of cyberattacks. It is a type of social engineering attack wherein an attacker impersonates to be a trusted contact and sends the victim fake mails. </a:t>
            </a:r>
          </a:p>
        </p:txBody>
      </p:sp>
      <p:pic>
        <p:nvPicPr>
          <p:cNvPr id="10242" name="Picture 2" descr="What is phishing attacks? 📧 Definition, Types and examples">
            <a:extLst>
              <a:ext uri="{FF2B5EF4-FFF2-40B4-BE49-F238E27FC236}">
                <a16:creationId xmlns:a16="http://schemas.microsoft.com/office/drawing/2014/main" id="{D2775F74-3214-E5CC-30EA-3F83CB34B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330126"/>
            <a:ext cx="6741160" cy="3527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787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29"/>
            <a:ext cx="7941612" cy="729301"/>
          </a:xfrm>
        </p:spPr>
        <p:txBody>
          <a:bodyPr vert="horz" lIns="91440" tIns="45720" rIns="91440" bIns="45720" rtlCol="0" anchor="b">
            <a:noAutofit/>
          </a:bodyPr>
          <a:lstStyle/>
          <a:p>
            <a:r>
              <a:rPr lang="en-US" sz="4000" dirty="0">
                <a:solidFill>
                  <a:schemeClr val="accent1"/>
                </a:solidFill>
                <a:latin typeface="Times New Roman" panose="02020603050405020304" pitchFamily="18" charset="0"/>
                <a:cs typeface="Times New Roman" panose="02020603050405020304" pitchFamily="18" charset="0"/>
              </a:rPr>
              <a:t>Denial-of-Service Attack (DOS)</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81911" y="5811537"/>
            <a:ext cx="1719189" cy="771041"/>
          </a:xfrm>
          <a:prstGeom prst="rect">
            <a:avLst/>
          </a:prstGeom>
          <a:noFill/>
          <a:ln>
            <a:noFill/>
          </a:ln>
        </p:spPr>
      </p:pic>
      <p:sp>
        <p:nvSpPr>
          <p:cNvPr id="10" name="TextBox 9">
            <a:extLst>
              <a:ext uri="{FF2B5EF4-FFF2-40B4-BE49-F238E27FC236}">
                <a16:creationId xmlns:a16="http://schemas.microsoft.com/office/drawing/2014/main" id="{5DC8F5C4-3472-442F-ACA5-35A0440B697D}"/>
              </a:ext>
            </a:extLst>
          </p:cNvPr>
          <p:cNvSpPr txBox="1"/>
          <p:nvPr/>
        </p:nvSpPr>
        <p:spPr>
          <a:xfrm>
            <a:off x="399748" y="1173687"/>
            <a:ext cx="11257826" cy="3892861"/>
          </a:xfrm>
          <a:prstGeom prst="rect">
            <a:avLst/>
          </a:prstGeom>
          <a:noFill/>
        </p:spPr>
        <p:txBody>
          <a:bodyPr wrap="square">
            <a:spAutoFit/>
          </a:bodyPr>
          <a:lstStyle/>
          <a:p>
            <a:pPr>
              <a:lnSpc>
                <a:spcPct val="150000"/>
              </a:lnSpc>
              <a:spcBef>
                <a:spcPts val="0"/>
              </a:spcBef>
            </a:pPr>
            <a:r>
              <a:rPr lang="en-US" sz="2800" dirty="0">
                <a:latin typeface="Times New Roman" panose="02020603050405020304" pitchFamily="18" charset="0"/>
                <a:cs typeface="Times New Roman" panose="02020603050405020304" pitchFamily="18" charset="0"/>
              </a:rPr>
              <a:t>A Denial-of-Service Attack is a significant threat to companies. Here, attackers target systems, servers, or networks and flood them with traffic to exhaust their resources and bandwidth. </a:t>
            </a:r>
          </a:p>
          <a:p>
            <a:pPr>
              <a:lnSpc>
                <a:spcPct val="150000"/>
              </a:lnSpc>
              <a:spcBef>
                <a:spcPts val="0"/>
              </a:spcBef>
            </a:pPr>
            <a:r>
              <a:rPr lang="en-US" sz="2800" b="1" dirty="0">
                <a:latin typeface="Times New Roman" panose="02020603050405020304" pitchFamily="18" charset="0"/>
                <a:cs typeface="Times New Roman" panose="02020603050405020304" pitchFamily="18" charset="0"/>
              </a:rPr>
              <a:t>Distributed Denial-of-Service(DDOS)</a:t>
            </a:r>
          </a:p>
          <a:p>
            <a:pPr>
              <a:lnSpc>
                <a:spcPct val="150000"/>
              </a:lnSpc>
              <a:spcBef>
                <a:spcPts val="0"/>
              </a:spcBef>
            </a:pPr>
            <a:r>
              <a:rPr lang="en-US" sz="2800" dirty="0">
                <a:latin typeface="Times New Roman" panose="02020603050405020304" pitchFamily="18" charset="0"/>
                <a:cs typeface="Times New Roman" panose="02020603050405020304" pitchFamily="18" charset="0"/>
              </a:rPr>
              <a:t>when attackers use multiple compromised systems to launch this attack. </a:t>
            </a:r>
          </a:p>
          <a:p>
            <a:pPr>
              <a:lnSpc>
                <a:spcPct val="150000"/>
              </a:lnSpc>
              <a:spcBef>
                <a:spcPts val="0"/>
              </a:spcBef>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6787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29"/>
            <a:ext cx="7941612" cy="729301"/>
          </a:xfrm>
        </p:spPr>
        <p:txBody>
          <a:bodyPr vert="horz" lIns="91440" tIns="45720" rIns="91440" bIns="45720" rtlCol="0" anchor="b">
            <a:noAutofit/>
          </a:bodyPr>
          <a:lstStyle/>
          <a:p>
            <a:r>
              <a:rPr lang="en-US" sz="4000" dirty="0">
                <a:solidFill>
                  <a:schemeClr val="accent1"/>
                </a:solidFill>
                <a:latin typeface="Times New Roman" panose="02020603050405020304" pitchFamily="18" charset="0"/>
                <a:cs typeface="Times New Roman" panose="02020603050405020304" pitchFamily="18" charset="0"/>
              </a:rPr>
              <a:t>Denial-of-Service Attack (DOS)</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81911" y="5811537"/>
            <a:ext cx="1719189" cy="771041"/>
          </a:xfrm>
          <a:prstGeom prst="rect">
            <a:avLst/>
          </a:prstGeom>
          <a:noFill/>
          <a:ln>
            <a:noFill/>
          </a:ln>
        </p:spPr>
      </p:pic>
      <p:pic>
        <p:nvPicPr>
          <p:cNvPr id="13314" name="Picture 2" descr="What is a DDoS Attack? How they Work + Protection Strategies | UpGuard">
            <a:extLst>
              <a:ext uri="{FF2B5EF4-FFF2-40B4-BE49-F238E27FC236}">
                <a16:creationId xmlns:a16="http://schemas.microsoft.com/office/drawing/2014/main" id="{99EBA2DE-6F53-E04C-6960-F38F4DAEE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880" y="1183640"/>
            <a:ext cx="5572760" cy="5572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291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29"/>
            <a:ext cx="7941612" cy="729301"/>
          </a:xfrm>
        </p:spPr>
        <p:txBody>
          <a:bodyPr vert="horz" lIns="91440" tIns="45720" rIns="91440" bIns="45720" rtlCol="0" anchor="b">
            <a:noAutofit/>
          </a:bodyPr>
          <a:lstStyle/>
          <a:p>
            <a:r>
              <a:rPr lang="en-US" sz="4000" dirty="0">
                <a:solidFill>
                  <a:schemeClr val="accent1"/>
                </a:solidFill>
                <a:latin typeface="Times New Roman" panose="02020603050405020304" pitchFamily="18" charset="0"/>
                <a:cs typeface="Times New Roman" panose="02020603050405020304" pitchFamily="18" charset="0"/>
              </a:rPr>
              <a:t>Cyber-Terrorists – Attacks </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81911" y="5811537"/>
            <a:ext cx="1719189" cy="771041"/>
          </a:xfrm>
          <a:prstGeom prst="rect">
            <a:avLst/>
          </a:prstGeom>
          <a:noFill/>
          <a:ln>
            <a:noFill/>
          </a:ln>
        </p:spPr>
      </p:pic>
      <p:sp>
        <p:nvSpPr>
          <p:cNvPr id="10" name="TextBox 9">
            <a:extLst>
              <a:ext uri="{FF2B5EF4-FFF2-40B4-BE49-F238E27FC236}">
                <a16:creationId xmlns:a16="http://schemas.microsoft.com/office/drawing/2014/main" id="{5DC8F5C4-3472-442F-ACA5-35A0440B697D}"/>
              </a:ext>
            </a:extLst>
          </p:cNvPr>
          <p:cNvSpPr txBox="1"/>
          <p:nvPr/>
        </p:nvSpPr>
        <p:spPr>
          <a:xfrm>
            <a:off x="399748" y="1173687"/>
            <a:ext cx="11257826" cy="3730317"/>
          </a:xfrm>
          <a:prstGeom prst="rect">
            <a:avLst/>
          </a:prstGeom>
          <a:noFill/>
        </p:spPr>
        <p:txBody>
          <a:bodyPr wrap="square">
            <a:spAutoFit/>
          </a:bodyPr>
          <a:lstStyle/>
          <a:p>
            <a:pPr>
              <a:lnSpc>
                <a:spcPct val="150000"/>
              </a:lnSpc>
              <a:spcBef>
                <a:spcPts val="0"/>
              </a:spcBef>
            </a:pPr>
            <a:r>
              <a:rPr lang="en-US" sz="2000" dirty="0">
                <a:latin typeface="Times New Roman" panose="02020603050405020304" pitchFamily="18" charset="0"/>
                <a:cs typeface="Times New Roman" panose="02020603050405020304" pitchFamily="18" charset="0"/>
              </a:rPr>
              <a:t>Kaseya, a US-based provider of remote management software, experienced a supply chain attack, which was made public on July 2, 2021. The company announced that attackers could use its VSA product to infect customer machines with ransomware.</a:t>
            </a:r>
          </a:p>
          <a:p>
            <a:pPr>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nSpc>
                <a:spcPct val="150000"/>
              </a:lnSpc>
              <a:spcBef>
                <a:spcPts val="0"/>
              </a:spcBef>
            </a:pPr>
            <a:r>
              <a:rPr lang="en-US" sz="2000" dirty="0">
                <a:latin typeface="Times New Roman" panose="02020603050405020304" pitchFamily="18" charset="0"/>
                <a:cs typeface="Times New Roman" panose="02020603050405020304" pitchFamily="18" charset="0"/>
              </a:rPr>
              <a:t>The attack was reported to be highly sophisticated, chaining together several new vulnerabilities discovered in the Kaseya product: CVE-2021-30116 (credentials leak and business logic flaw), CVE-2021-30119 (XSS), and CVE-2021-30120 (two-factor authentication flaw). The malware exploiting these vulnerabilities was pushed to customers using a fake software update labelled “Kaseya VSA Agent Hot Fix”.</a:t>
            </a:r>
          </a:p>
        </p:txBody>
      </p:sp>
      <p:pic>
        <p:nvPicPr>
          <p:cNvPr id="2052" name="Picture 4" descr="Free Distributor Cliparts, Download Free Distributor Cliparts png images,  Free ClipArts on Clipart Library">
            <a:extLst>
              <a:ext uri="{FF2B5EF4-FFF2-40B4-BE49-F238E27FC236}">
                <a16:creationId xmlns:a16="http://schemas.microsoft.com/office/drawing/2014/main" id="{EA10BF81-1B1F-010F-A6E7-45ACE0BFA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2960" y="1"/>
            <a:ext cx="1209040" cy="1151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670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486982" y="5596967"/>
            <a:ext cx="1719189" cy="771041"/>
          </a:xfrm>
          <a:prstGeom prst="rect">
            <a:avLst/>
          </a:prstGeom>
          <a:noFill/>
          <a:ln>
            <a:noFill/>
          </a:ln>
        </p:spPr>
      </p:pic>
      <p:pic>
        <p:nvPicPr>
          <p:cNvPr id="7" name="Graphic 6" descr="Network">
            <a:extLst>
              <a:ext uri="{FF2B5EF4-FFF2-40B4-BE49-F238E27FC236}">
                <a16:creationId xmlns:a16="http://schemas.microsoft.com/office/drawing/2014/main" id="{79826CAA-7C32-4616-B5A2-88990C986D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604" y="1550139"/>
            <a:ext cx="3765692" cy="3765692"/>
          </a:xfrm>
          <a:prstGeom prst="rect">
            <a:avLst/>
          </a:prstGeom>
        </p:spPr>
      </p:pic>
      <p:sp>
        <p:nvSpPr>
          <p:cNvPr id="8" name="Title 1">
            <a:extLst>
              <a:ext uri="{FF2B5EF4-FFF2-40B4-BE49-F238E27FC236}">
                <a16:creationId xmlns:a16="http://schemas.microsoft.com/office/drawing/2014/main" id="{80C0D65E-A489-4143-BB38-DEFFFCBD87BB}"/>
              </a:ext>
            </a:extLst>
          </p:cNvPr>
          <p:cNvSpPr txBox="1">
            <a:spLocks/>
          </p:cNvSpPr>
          <p:nvPr/>
        </p:nvSpPr>
        <p:spPr>
          <a:xfrm>
            <a:off x="4974337" y="1265314"/>
            <a:ext cx="6687732" cy="297791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Times New Roman" panose="02020603050405020304" pitchFamily="18" charset="0"/>
                <a:cs typeface="Times New Roman" panose="02020603050405020304" pitchFamily="18" charset="0"/>
              </a:rPr>
              <a:t>Protection Measures</a:t>
            </a:r>
          </a:p>
        </p:txBody>
      </p:sp>
      <p:sp>
        <p:nvSpPr>
          <p:cNvPr id="11" name="Freeform: Shape 10">
            <a:extLst>
              <a:ext uri="{FF2B5EF4-FFF2-40B4-BE49-F238E27FC236}">
                <a16:creationId xmlns:a16="http://schemas.microsoft.com/office/drawing/2014/main" id="{615FCEF2-05AC-4760-8844-AD750066C185}"/>
              </a:ext>
            </a:extLst>
          </p:cNvPr>
          <p:cNvSpPr/>
          <p:nvPr/>
        </p:nvSpPr>
        <p:spPr>
          <a:xfrm>
            <a:off x="5095983" y="4229510"/>
            <a:ext cx="6687732" cy="10957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12" name="Freeform: Shape 11">
            <a:extLst>
              <a:ext uri="{FF2B5EF4-FFF2-40B4-BE49-F238E27FC236}">
                <a16:creationId xmlns:a16="http://schemas.microsoft.com/office/drawing/2014/main" id="{0CE66E82-B8FE-4F8C-A0D1-FCAB7539773F}"/>
              </a:ext>
            </a:extLst>
          </p:cNvPr>
          <p:cNvSpPr/>
          <p:nvPr/>
        </p:nvSpPr>
        <p:spPr>
          <a:xfrm>
            <a:off x="5106679" y="4338202"/>
            <a:ext cx="6772530" cy="10957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Tree>
    <p:extLst>
      <p:ext uri="{BB962C8B-B14F-4D97-AF65-F5344CB8AC3E}">
        <p14:creationId xmlns:p14="http://schemas.microsoft.com/office/powerpoint/2010/main" val="267666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29"/>
            <a:ext cx="7941612" cy="729301"/>
          </a:xfrm>
        </p:spPr>
        <p:txBody>
          <a:bodyPr vert="horz" lIns="91440" tIns="45720" rIns="91440" bIns="45720" rtlCol="0" anchor="b">
            <a:noAutofit/>
          </a:bodyPr>
          <a:lstStyle/>
          <a:p>
            <a:r>
              <a:rPr lang="en-US" sz="4000" dirty="0">
                <a:solidFill>
                  <a:schemeClr val="accent1"/>
                </a:solidFill>
                <a:latin typeface="Times New Roman" panose="02020603050405020304" pitchFamily="18" charset="0"/>
                <a:cs typeface="Times New Roman" panose="02020603050405020304" pitchFamily="18" charset="0"/>
              </a:rPr>
              <a:t>Evolving Detection Measures</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81911" y="5811537"/>
            <a:ext cx="1719189" cy="771041"/>
          </a:xfrm>
          <a:prstGeom prst="rect">
            <a:avLst/>
          </a:prstGeom>
          <a:noFill/>
          <a:ln>
            <a:noFill/>
          </a:ln>
        </p:spPr>
      </p:pic>
      <p:sp>
        <p:nvSpPr>
          <p:cNvPr id="10" name="TextBox 9">
            <a:extLst>
              <a:ext uri="{FF2B5EF4-FFF2-40B4-BE49-F238E27FC236}">
                <a16:creationId xmlns:a16="http://schemas.microsoft.com/office/drawing/2014/main" id="{5DC8F5C4-3472-442F-ACA5-35A0440B697D}"/>
              </a:ext>
            </a:extLst>
          </p:cNvPr>
          <p:cNvSpPr txBox="1"/>
          <p:nvPr/>
        </p:nvSpPr>
        <p:spPr>
          <a:xfrm>
            <a:off x="399748" y="1173687"/>
            <a:ext cx="11257826" cy="5011949"/>
          </a:xfrm>
          <a:prstGeom prst="rect">
            <a:avLst/>
          </a:prstGeom>
          <a:noFill/>
        </p:spPr>
        <p:txBody>
          <a:bodyPr wrap="square">
            <a:spAutoFit/>
          </a:bodyPr>
          <a:lstStyle/>
          <a:p>
            <a:pPr marL="342900" indent="-342900">
              <a:lnSpc>
                <a:spcPct val="150000"/>
              </a:lnSpc>
              <a:spcBef>
                <a:spcPts val="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response to the malware threat, a whole industry has emerged around antivirus solutions</a:t>
            </a:r>
          </a:p>
          <a:p>
            <a:pPr marL="342900" indent="-342900">
              <a:lnSpc>
                <a:spcPct val="150000"/>
              </a:lnSpc>
              <a:spcBef>
                <a:spcPts val="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Scrutinize the emails/application you receive/install.</a:t>
            </a:r>
          </a:p>
          <a:p>
            <a:pPr marL="342900" indent="-342900">
              <a:lnSpc>
                <a:spcPct val="150000"/>
              </a:lnSpc>
              <a:spcBef>
                <a:spcPts val="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Update your passwords regularly.</a:t>
            </a:r>
          </a:p>
          <a:p>
            <a:pPr marL="342900" indent="-342900">
              <a:lnSpc>
                <a:spcPct val="150000"/>
              </a:lnSpc>
              <a:spcBef>
                <a:spcPts val="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With the rise of crimeware, the security industry’s activities move increasingly towards a policing role</a:t>
            </a:r>
          </a:p>
          <a:p>
            <a:pPr marL="342900" indent="-342900">
              <a:lnSpc>
                <a:spcPct val="150000"/>
              </a:lnSpc>
              <a:spcBef>
                <a:spcPts val="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Be mindful of the security of the website you are using. Use encryption on your devices.</a:t>
            </a:r>
          </a:p>
          <a:p>
            <a:pPr marL="342900" indent="-342900">
              <a:lnSpc>
                <a:spcPct val="150000"/>
              </a:lnSpc>
              <a:spcBef>
                <a:spcPts val="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Refrain from using public Wi-Fi networks.</a:t>
            </a:r>
          </a:p>
        </p:txBody>
      </p:sp>
    </p:spTree>
    <p:extLst>
      <p:ext uri="{BB962C8B-B14F-4D97-AF65-F5344CB8AC3E}">
        <p14:creationId xmlns:p14="http://schemas.microsoft.com/office/powerpoint/2010/main" val="681566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29"/>
            <a:ext cx="7941612" cy="729301"/>
          </a:xfrm>
        </p:spPr>
        <p:txBody>
          <a:bodyPr vert="horz" lIns="91440" tIns="45720" rIns="91440" bIns="45720" rtlCol="0" anchor="b">
            <a:noAutofit/>
          </a:bodyPr>
          <a:lstStyle/>
          <a:p>
            <a:r>
              <a:rPr lang="en-US" sz="4000" dirty="0">
                <a:solidFill>
                  <a:schemeClr val="accent1"/>
                </a:solidFill>
                <a:latin typeface="Times New Roman" panose="02020603050405020304" pitchFamily="18" charset="0"/>
                <a:cs typeface="Times New Roman" panose="02020603050405020304" pitchFamily="18" charset="0"/>
              </a:rPr>
              <a:t>Evolving Detection Measures</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81911" y="5811537"/>
            <a:ext cx="1719189" cy="771041"/>
          </a:xfrm>
          <a:prstGeom prst="rect">
            <a:avLst/>
          </a:prstGeom>
          <a:noFill/>
          <a:ln>
            <a:noFill/>
          </a:ln>
        </p:spPr>
      </p:pic>
      <p:sp>
        <p:nvSpPr>
          <p:cNvPr id="10" name="TextBox 9">
            <a:extLst>
              <a:ext uri="{FF2B5EF4-FFF2-40B4-BE49-F238E27FC236}">
                <a16:creationId xmlns:a16="http://schemas.microsoft.com/office/drawing/2014/main" id="{5DC8F5C4-3472-442F-ACA5-35A0440B697D}"/>
              </a:ext>
            </a:extLst>
          </p:cNvPr>
          <p:cNvSpPr txBox="1"/>
          <p:nvPr/>
        </p:nvSpPr>
        <p:spPr>
          <a:xfrm>
            <a:off x="399748" y="1173687"/>
            <a:ext cx="11257826" cy="2241960"/>
          </a:xfrm>
          <a:prstGeom prst="rect">
            <a:avLst/>
          </a:prstGeom>
          <a:noFill/>
        </p:spPr>
        <p:txBody>
          <a:bodyPr wrap="square">
            <a:spAutoFit/>
          </a:bodyPr>
          <a:lstStyle/>
          <a:p>
            <a:pPr marL="342900" indent="-342900">
              <a:lnSpc>
                <a:spcPct val="150000"/>
              </a:lnSpc>
              <a:spcBef>
                <a:spcPts val="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Use an Intrusion detection system, as they design it to detect unauthorized access to a network.</a:t>
            </a:r>
          </a:p>
          <a:p>
            <a:pPr marL="342900" indent="-342900">
              <a:lnSpc>
                <a:spcPct val="150000"/>
              </a:lnSpc>
              <a:spcBef>
                <a:spcPts val="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Run a traffic analysis to identify malicious traffic.</a:t>
            </a:r>
          </a:p>
          <a:p>
            <a:pPr marL="342900" indent="-342900">
              <a:lnSpc>
                <a:spcPct val="150000"/>
              </a:lnSpc>
              <a:spcBef>
                <a:spcPts val="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Outsource DDoS prevention to cloud-based service providers</a:t>
            </a:r>
          </a:p>
        </p:txBody>
      </p:sp>
    </p:spTree>
    <p:extLst>
      <p:ext uri="{BB962C8B-B14F-4D97-AF65-F5344CB8AC3E}">
        <p14:creationId xmlns:p14="http://schemas.microsoft.com/office/powerpoint/2010/main" val="640723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A1EC-E72A-4D16-B378-B5C8AD8481C3}"/>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dirty="0">
                <a:solidFill>
                  <a:schemeClr val="tx2"/>
                </a:solidFill>
                <a:latin typeface="+mj-lt"/>
                <a:ea typeface="+mj-ea"/>
                <a:cs typeface="+mj-cs"/>
              </a:rPr>
              <a:t>Thank You</a:t>
            </a:r>
          </a:p>
        </p:txBody>
      </p:sp>
      <p:pic>
        <p:nvPicPr>
          <p:cNvPr id="7" name="Graphic 6" descr="Smiling Face with No Fill">
            <a:extLst>
              <a:ext uri="{FF2B5EF4-FFF2-40B4-BE49-F238E27FC236}">
                <a16:creationId xmlns:a16="http://schemas.microsoft.com/office/drawing/2014/main" id="{4BD56E91-9D5B-4C9A-9434-CB10A20B6F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2747724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30"/>
            <a:ext cx="7728252" cy="683582"/>
          </a:xfrm>
        </p:spPr>
        <p:txBody>
          <a:bodyPr vert="horz" lIns="91440" tIns="45720" rIns="91440" bIns="45720" rtlCol="0" anchor="b">
            <a:normAutofit fontScale="90000"/>
          </a:bodyPr>
          <a:lstStyle/>
          <a:p>
            <a:r>
              <a:rPr lang="en-US" dirty="0">
                <a:solidFill>
                  <a:schemeClr val="accent1"/>
                </a:solidFill>
                <a:latin typeface="Times New Roman" panose="02020603050405020304" pitchFamily="18" charset="0"/>
                <a:cs typeface="Times New Roman" panose="02020603050405020304" pitchFamily="18" charset="0"/>
              </a:rPr>
              <a:t>Virus Maker Tool</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81911" y="5811537"/>
            <a:ext cx="1719189" cy="771041"/>
          </a:xfrm>
          <a:prstGeom prst="rect">
            <a:avLst/>
          </a:prstGeom>
          <a:noFill/>
          <a:ln>
            <a:noFill/>
          </a:ln>
        </p:spPr>
      </p:pic>
      <p:pic>
        <p:nvPicPr>
          <p:cNvPr id="3" name="Picture 2" descr="Graphical user interface, application&#10;&#10;Description automatically generated">
            <a:extLst>
              <a:ext uri="{FF2B5EF4-FFF2-40B4-BE49-F238E27FC236}">
                <a16:creationId xmlns:a16="http://schemas.microsoft.com/office/drawing/2014/main" id="{77C760C6-EFFF-7141-B6A8-515CB64F5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48" y="1262756"/>
            <a:ext cx="6566046" cy="5319822"/>
          </a:xfrm>
          <a:prstGeom prst="rect">
            <a:avLst/>
          </a:prstGeom>
        </p:spPr>
      </p:pic>
      <p:pic>
        <p:nvPicPr>
          <p:cNvPr id="5" name="Content Placeholder 6" descr="A screenshot of a computer screen&#10;&#10;Description automatically generated with medium confidence">
            <a:extLst>
              <a:ext uri="{FF2B5EF4-FFF2-40B4-BE49-F238E27FC236}">
                <a16:creationId xmlns:a16="http://schemas.microsoft.com/office/drawing/2014/main" id="{264C6323-43EC-6640-B409-74E91828A58C}"/>
              </a:ext>
            </a:extLst>
          </p:cNvPr>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bwMode="auto">
          <a:xfrm>
            <a:off x="7315203" y="406654"/>
            <a:ext cx="3483422" cy="5064976"/>
          </a:xfrm>
          <a:prstGeom prst="rect">
            <a:avLst/>
          </a:prstGeom>
          <a:noFill/>
          <a:ln>
            <a:noFill/>
          </a:ln>
          <a:extLst>
            <a:ext uri="{FAA26D3D-D897-4be2-8F04-BA451C77F1D7}">
              <ma14:placeholderFlag xmlns:lc="http://schemas.openxmlformats.org/drawingml/2006/lockedCanvas" xmlns:ma14="http://schemas.microsoft.com/office/mac/drawingml/2011/main" xmlns="" val="1"/>
            </a:ex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12713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30"/>
            <a:ext cx="7728252" cy="683582"/>
          </a:xfrm>
        </p:spPr>
        <p:txBody>
          <a:bodyPr vert="horz" lIns="91440" tIns="45720" rIns="91440" bIns="45720" rtlCol="0" anchor="b">
            <a:normAutofit fontScale="90000"/>
          </a:bodyPr>
          <a:lstStyle/>
          <a:p>
            <a:r>
              <a:rPr lang="en-US" dirty="0">
                <a:solidFill>
                  <a:schemeClr val="accent1"/>
                </a:solidFill>
                <a:latin typeface="Times New Roman" panose="02020603050405020304" pitchFamily="18" charset="0"/>
                <a:cs typeface="Times New Roman" panose="02020603050405020304" pitchFamily="18" charset="0"/>
              </a:rPr>
              <a:t>Virus</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81911" y="5811537"/>
            <a:ext cx="1719189" cy="771041"/>
          </a:xfrm>
          <a:prstGeom prst="rect">
            <a:avLst/>
          </a:prstGeom>
          <a:noFill/>
          <a:ln>
            <a:noFill/>
          </a:ln>
        </p:spPr>
      </p:pic>
      <p:sp>
        <p:nvSpPr>
          <p:cNvPr id="10" name="TextBox 9">
            <a:extLst>
              <a:ext uri="{FF2B5EF4-FFF2-40B4-BE49-F238E27FC236}">
                <a16:creationId xmlns:a16="http://schemas.microsoft.com/office/drawing/2014/main" id="{5DC8F5C4-3472-442F-ACA5-35A0440B697D}"/>
              </a:ext>
            </a:extLst>
          </p:cNvPr>
          <p:cNvSpPr txBox="1"/>
          <p:nvPr/>
        </p:nvSpPr>
        <p:spPr>
          <a:xfrm>
            <a:off x="467087" y="1029923"/>
            <a:ext cx="11257826" cy="4539191"/>
          </a:xfrm>
          <a:prstGeom prst="rect">
            <a:avLst/>
          </a:prstGeom>
          <a:noFill/>
        </p:spPr>
        <p:txBody>
          <a:bodyPr wrap="square">
            <a:spAutoFit/>
          </a:bodyPr>
          <a:lstStyle/>
          <a:p>
            <a:pPr>
              <a:lnSpc>
                <a:spcPct val="150000"/>
              </a:lnSpc>
              <a:spcBef>
                <a:spcPts val="0"/>
              </a:spcBef>
            </a:pPr>
            <a:r>
              <a:rPr lang="en-US" sz="2800" dirty="0">
                <a:latin typeface="Times New Roman" panose="02020603050405020304" pitchFamily="18" charset="0"/>
                <a:cs typeface="Times New Roman" panose="02020603050405020304" pitchFamily="18" charset="0"/>
              </a:rPr>
              <a:t>1. </a:t>
            </a:r>
            <a:r>
              <a:rPr lang="en-US" sz="2800" b="1" dirty="0">
                <a:latin typeface="Times New Roman" panose="02020603050405020304" pitchFamily="18" charset="0"/>
                <a:cs typeface="Times New Roman" panose="02020603050405020304" pitchFamily="18" charset="0"/>
              </a:rPr>
              <a:t>Boot Sector Virus</a:t>
            </a:r>
          </a:p>
          <a:p>
            <a:pPr>
              <a:lnSpc>
                <a:spcPct val="150000"/>
              </a:lnSpc>
              <a:spcBef>
                <a:spcPts val="0"/>
              </a:spcBef>
            </a:pPr>
            <a:r>
              <a:rPr lang="en-US" sz="2800" dirty="0">
                <a:latin typeface="Times New Roman" panose="02020603050405020304" pitchFamily="18" charset="0"/>
                <a:cs typeface="Times New Roman" panose="02020603050405020304" pitchFamily="18" charset="0"/>
              </a:rPr>
              <a:t> Virus infects the first sector of the hard drive, where the Master Boot Record (MBR) is stored. The Master Boot Record (MBR) stores the disk's primary partition </a:t>
            </a:r>
          </a:p>
          <a:p>
            <a:pPr>
              <a:lnSpc>
                <a:spcPct val="150000"/>
              </a:lnSpc>
              <a:spcBef>
                <a:spcPts val="0"/>
              </a:spcBef>
            </a:pPr>
            <a:endParaRPr lang="en-US" sz="2800" dirty="0">
              <a:latin typeface="Times New Roman" panose="02020603050405020304" pitchFamily="18" charset="0"/>
              <a:cs typeface="Times New Roman" panose="02020603050405020304" pitchFamily="18" charset="0"/>
            </a:endParaRPr>
          </a:p>
          <a:p>
            <a:pPr>
              <a:lnSpc>
                <a:spcPct val="150000"/>
              </a:lnSpc>
              <a:spcBef>
                <a:spcPts val="0"/>
              </a:spcBef>
            </a:pPr>
            <a:endParaRPr lang="en-US" sz="2800" dirty="0">
              <a:latin typeface="Times New Roman" panose="02020603050405020304" pitchFamily="18" charset="0"/>
              <a:cs typeface="Times New Roman" panose="02020603050405020304" pitchFamily="18" charset="0"/>
            </a:endParaRPr>
          </a:p>
          <a:p>
            <a:pPr>
              <a:lnSpc>
                <a:spcPct val="150000"/>
              </a:lnSpc>
              <a:spcBef>
                <a:spcPts val="0"/>
              </a:spcBef>
            </a:pPr>
            <a:endParaRPr lang="en-US"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F72610E-6B89-D48E-19A3-14D5912348E7}"/>
              </a:ext>
            </a:extLst>
          </p:cNvPr>
          <p:cNvPicPr>
            <a:picLocks noChangeAspect="1"/>
          </p:cNvPicPr>
          <p:nvPr/>
        </p:nvPicPr>
        <p:blipFill>
          <a:blip r:embed="rId3"/>
          <a:stretch>
            <a:fillRect/>
          </a:stretch>
        </p:blipFill>
        <p:spPr>
          <a:xfrm>
            <a:off x="5977255" y="3253766"/>
            <a:ext cx="5351145" cy="2469759"/>
          </a:xfrm>
          <a:prstGeom prst="rect">
            <a:avLst/>
          </a:prstGeom>
        </p:spPr>
      </p:pic>
      <p:sp>
        <p:nvSpPr>
          <p:cNvPr id="5" name="TextBox 4">
            <a:extLst>
              <a:ext uri="{FF2B5EF4-FFF2-40B4-BE49-F238E27FC236}">
                <a16:creationId xmlns:a16="http://schemas.microsoft.com/office/drawing/2014/main" id="{B69EC7A5-BBA1-FE5A-1DAE-E38AA6E11AE7}"/>
              </a:ext>
            </a:extLst>
          </p:cNvPr>
          <p:cNvSpPr txBox="1"/>
          <p:nvPr/>
        </p:nvSpPr>
        <p:spPr>
          <a:xfrm>
            <a:off x="639807" y="4488645"/>
            <a:ext cx="4135120" cy="923330"/>
          </a:xfrm>
          <a:prstGeom prst="rect">
            <a:avLst/>
          </a:prstGeom>
          <a:noFill/>
        </p:spPr>
        <p:txBody>
          <a:bodyPr wrap="square" rtlCol="0">
            <a:spAutoFit/>
          </a:bodyPr>
          <a:lstStyle/>
          <a:p>
            <a:r>
              <a:rPr lang="en-US" b="1" dirty="0"/>
              <a:t>Examples :- Elk Cloner, Brain, Stoned, 	  	    Parity Boot Virus, 		    Michelangelo, and Angelina</a:t>
            </a:r>
            <a:endParaRPr lang="en-GB" b="1" dirty="0"/>
          </a:p>
        </p:txBody>
      </p:sp>
    </p:spTree>
    <p:extLst>
      <p:ext uri="{BB962C8B-B14F-4D97-AF65-F5344CB8AC3E}">
        <p14:creationId xmlns:p14="http://schemas.microsoft.com/office/powerpoint/2010/main" val="588129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30"/>
            <a:ext cx="7728252" cy="683582"/>
          </a:xfrm>
        </p:spPr>
        <p:txBody>
          <a:bodyPr vert="horz" lIns="91440" tIns="45720" rIns="91440" bIns="45720" rtlCol="0" anchor="b">
            <a:normAutofit fontScale="90000"/>
          </a:bodyPr>
          <a:lstStyle/>
          <a:p>
            <a:r>
              <a:rPr lang="en-US" dirty="0">
                <a:solidFill>
                  <a:schemeClr val="accent1"/>
                </a:solidFill>
                <a:latin typeface="Times New Roman" panose="02020603050405020304" pitchFamily="18" charset="0"/>
                <a:cs typeface="Times New Roman" panose="02020603050405020304" pitchFamily="18" charset="0"/>
              </a:rPr>
              <a:t>Virus</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81911" y="5811537"/>
            <a:ext cx="1719189" cy="771041"/>
          </a:xfrm>
          <a:prstGeom prst="rect">
            <a:avLst/>
          </a:prstGeom>
          <a:noFill/>
          <a:ln>
            <a:noFill/>
          </a:ln>
        </p:spPr>
      </p:pic>
      <p:sp>
        <p:nvSpPr>
          <p:cNvPr id="10" name="TextBox 9">
            <a:extLst>
              <a:ext uri="{FF2B5EF4-FFF2-40B4-BE49-F238E27FC236}">
                <a16:creationId xmlns:a16="http://schemas.microsoft.com/office/drawing/2014/main" id="{5DC8F5C4-3472-442F-ACA5-35A0440B697D}"/>
              </a:ext>
            </a:extLst>
          </p:cNvPr>
          <p:cNvSpPr txBox="1"/>
          <p:nvPr/>
        </p:nvSpPr>
        <p:spPr>
          <a:xfrm>
            <a:off x="399748" y="1275370"/>
            <a:ext cx="11257826" cy="3246530"/>
          </a:xfrm>
          <a:prstGeom prst="rect">
            <a:avLst/>
          </a:prstGeom>
          <a:noFill/>
        </p:spPr>
        <p:txBody>
          <a:bodyPr wrap="square">
            <a:spAutoFit/>
          </a:bodyPr>
          <a:lstStyle/>
          <a:p>
            <a:pPr>
              <a:lnSpc>
                <a:spcPct val="150000"/>
              </a:lnSpc>
              <a:spcBef>
                <a:spcPts val="0"/>
              </a:spcBef>
            </a:pPr>
            <a:r>
              <a:rPr lang="en-US" sz="2800" b="1" dirty="0">
                <a:latin typeface="Times New Roman" panose="02020603050405020304" pitchFamily="18" charset="0"/>
                <a:cs typeface="Times New Roman" panose="02020603050405020304" pitchFamily="18" charset="0"/>
              </a:rPr>
              <a:t>2. File Deleting Viruses</a:t>
            </a:r>
          </a:p>
          <a:p>
            <a:pPr>
              <a:lnSpc>
                <a:spcPct val="150000"/>
              </a:lnSpc>
              <a:spcBef>
                <a:spcPts val="0"/>
              </a:spcBef>
            </a:pPr>
            <a:r>
              <a:rPr lang="en-US" sz="2800" dirty="0">
                <a:latin typeface="Times New Roman" panose="02020603050405020304" pitchFamily="18" charset="0"/>
                <a:cs typeface="Times New Roman" panose="02020603050405020304" pitchFamily="18" charset="0"/>
              </a:rPr>
              <a:t>designed to delete critical files which are the part of </a:t>
            </a:r>
          </a:p>
          <a:p>
            <a:pPr>
              <a:lnSpc>
                <a:spcPct val="150000"/>
              </a:lnSpc>
              <a:spcBef>
                <a:spcPts val="0"/>
              </a:spcBef>
            </a:pPr>
            <a:r>
              <a:rPr lang="en-US" sz="2800" dirty="0">
                <a:latin typeface="Times New Roman" panose="02020603050405020304" pitchFamily="18" charset="0"/>
                <a:cs typeface="Times New Roman" panose="02020603050405020304" pitchFamily="18" charset="0"/>
              </a:rPr>
              <a:t>Operating System or data files like CIH viruses (also known as the Chernobyl virus) it’s  threatened to delete files automatically and erase the core system code kept in flash memory on the motherboard of certain types of computers</a:t>
            </a:r>
          </a:p>
        </p:txBody>
      </p:sp>
      <p:pic>
        <p:nvPicPr>
          <p:cNvPr id="2052" name="Picture 4" descr="Free Distributor Cliparts, Download Free Distributor Cliparts png images,  Free ClipArts on Clipart Library">
            <a:extLst>
              <a:ext uri="{FF2B5EF4-FFF2-40B4-BE49-F238E27FC236}">
                <a16:creationId xmlns:a16="http://schemas.microsoft.com/office/drawing/2014/main" id="{EA10BF81-1B1F-010F-A6E7-45ACE0BFA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7345" y="0"/>
            <a:ext cx="2954655" cy="2813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249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30"/>
            <a:ext cx="7728252" cy="683582"/>
          </a:xfrm>
        </p:spPr>
        <p:txBody>
          <a:bodyPr vert="horz" lIns="91440" tIns="45720" rIns="91440" bIns="45720" rtlCol="0" anchor="b">
            <a:normAutofit fontScale="90000"/>
          </a:bodyPr>
          <a:lstStyle/>
          <a:p>
            <a:r>
              <a:rPr lang="en-US" dirty="0">
                <a:solidFill>
                  <a:schemeClr val="accent1"/>
                </a:solidFill>
                <a:latin typeface="Times New Roman" panose="02020603050405020304" pitchFamily="18" charset="0"/>
                <a:cs typeface="Times New Roman" panose="02020603050405020304" pitchFamily="18" charset="0"/>
              </a:rPr>
              <a:t>Virus</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81911" y="5811537"/>
            <a:ext cx="1719189" cy="771041"/>
          </a:xfrm>
          <a:prstGeom prst="rect">
            <a:avLst/>
          </a:prstGeom>
          <a:noFill/>
          <a:ln>
            <a:noFill/>
          </a:ln>
        </p:spPr>
      </p:pic>
      <p:sp>
        <p:nvSpPr>
          <p:cNvPr id="10" name="TextBox 9">
            <a:extLst>
              <a:ext uri="{FF2B5EF4-FFF2-40B4-BE49-F238E27FC236}">
                <a16:creationId xmlns:a16="http://schemas.microsoft.com/office/drawing/2014/main" id="{5DC8F5C4-3472-442F-ACA5-35A0440B697D}"/>
              </a:ext>
            </a:extLst>
          </p:cNvPr>
          <p:cNvSpPr txBox="1"/>
          <p:nvPr/>
        </p:nvSpPr>
        <p:spPr>
          <a:xfrm>
            <a:off x="399748" y="1275370"/>
            <a:ext cx="11257826" cy="2600199"/>
          </a:xfrm>
          <a:prstGeom prst="rect">
            <a:avLst/>
          </a:prstGeom>
          <a:noFill/>
        </p:spPr>
        <p:txBody>
          <a:bodyPr wrap="square">
            <a:spAutoFit/>
          </a:bodyPr>
          <a:lstStyle/>
          <a:p>
            <a:pPr>
              <a:lnSpc>
                <a:spcPct val="150000"/>
              </a:lnSpc>
              <a:spcBef>
                <a:spcPts val="0"/>
              </a:spcBef>
            </a:pPr>
            <a:r>
              <a:rPr lang="en-US" sz="2800" b="1" dirty="0">
                <a:latin typeface="Times New Roman" panose="02020603050405020304" pitchFamily="18" charset="0"/>
                <a:cs typeface="Times New Roman" panose="02020603050405020304" pitchFamily="18" charset="0"/>
              </a:rPr>
              <a:t>3.  Mass Mailer Viruses</a:t>
            </a:r>
          </a:p>
          <a:p>
            <a:pPr>
              <a:lnSpc>
                <a:spcPct val="150000"/>
              </a:lnSpc>
              <a:spcBef>
                <a:spcPts val="0"/>
              </a:spcBef>
            </a:pPr>
            <a:r>
              <a:rPr lang="en-US" sz="2800" dirty="0">
                <a:latin typeface="Times New Roman" panose="02020603050405020304" pitchFamily="18" charset="0"/>
                <a:cs typeface="Times New Roman" panose="02020603050405020304" pitchFamily="18" charset="0"/>
              </a:rPr>
              <a:t>Mass Mailer Viruses search e-mail programs like MS outlook for e-mail addresses which are stored in the address book and replicate by e-mailing themselves to the addresses stored in the address book of the e-mail program.</a:t>
            </a:r>
          </a:p>
        </p:txBody>
      </p:sp>
      <p:sp>
        <p:nvSpPr>
          <p:cNvPr id="8" name="TextBox 7">
            <a:extLst>
              <a:ext uri="{FF2B5EF4-FFF2-40B4-BE49-F238E27FC236}">
                <a16:creationId xmlns:a16="http://schemas.microsoft.com/office/drawing/2014/main" id="{5F0BBA31-DEB0-B944-D386-7DFE716E9D12}"/>
              </a:ext>
            </a:extLst>
          </p:cNvPr>
          <p:cNvSpPr txBox="1"/>
          <p:nvPr/>
        </p:nvSpPr>
        <p:spPr>
          <a:xfrm>
            <a:off x="4957892" y="4282122"/>
            <a:ext cx="5459419" cy="1477328"/>
          </a:xfrm>
          <a:prstGeom prst="rect">
            <a:avLst/>
          </a:prstGeom>
          <a:noFill/>
        </p:spPr>
        <p:txBody>
          <a:bodyPr wrap="square" rtlCol="0">
            <a:spAutoFit/>
          </a:bodyPr>
          <a:lstStyle/>
          <a:p>
            <a:r>
              <a:rPr lang="en-US" b="1" i="0" u="sng" dirty="0">
                <a:solidFill>
                  <a:srgbClr val="0F71F0"/>
                </a:solidFill>
                <a:effectLst/>
                <a:latin typeface="Arial" panose="020B0604020202020204" pitchFamily="34" charset="0"/>
                <a:hlinkClick r:id="rId3"/>
              </a:rPr>
              <a:t>ILOVEYOU virus, 2000</a:t>
            </a:r>
            <a:r>
              <a:rPr lang="en-US" b="0" i="0" dirty="0">
                <a:solidFill>
                  <a:srgbClr val="585858"/>
                </a:solidFill>
                <a:effectLst/>
                <a:latin typeface="Arial" panose="020B0604020202020204" pitchFamily="34" charset="0"/>
              </a:rPr>
              <a:t>: This malware virus impacted millions of computers around the globe and was downloaded by clicking on an attachment called “LOVE-LETTER-FOR-YOU.TXT.vbs” and from an email with the subject line “ILOVEYOU.”</a:t>
            </a:r>
            <a:endParaRPr lang="en-GB" dirty="0"/>
          </a:p>
        </p:txBody>
      </p:sp>
      <p:pic>
        <p:nvPicPr>
          <p:cNvPr id="4098" name="Picture 2" descr="Virus Email Stock Illustrations – 9,582 Virus Email Stock Illustrations,  Vectors &amp; Clipart - Dreamstime">
            <a:extLst>
              <a:ext uri="{FF2B5EF4-FFF2-40B4-BE49-F238E27FC236}">
                <a16:creationId xmlns:a16="http://schemas.microsoft.com/office/drawing/2014/main" id="{08D752EE-8BD0-9BE7-9349-DD9E93AE74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876" t="9332" r="14198" b="24597"/>
          <a:stretch/>
        </p:blipFill>
        <p:spPr bwMode="auto">
          <a:xfrm>
            <a:off x="10043963" y="177213"/>
            <a:ext cx="1849889" cy="1842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884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30"/>
            <a:ext cx="7728252" cy="683582"/>
          </a:xfrm>
        </p:spPr>
        <p:txBody>
          <a:bodyPr vert="horz" lIns="91440" tIns="45720" rIns="91440" bIns="45720" rtlCol="0" anchor="b">
            <a:normAutofit fontScale="90000"/>
          </a:bodyPr>
          <a:lstStyle/>
          <a:p>
            <a:r>
              <a:rPr lang="en-US" dirty="0">
                <a:solidFill>
                  <a:schemeClr val="accent1"/>
                </a:solidFill>
                <a:latin typeface="Times New Roman" panose="02020603050405020304" pitchFamily="18" charset="0"/>
                <a:cs typeface="Times New Roman" panose="02020603050405020304" pitchFamily="18" charset="0"/>
              </a:rPr>
              <a:t>Virus</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81911" y="5811537"/>
            <a:ext cx="1719189" cy="771041"/>
          </a:xfrm>
          <a:prstGeom prst="rect">
            <a:avLst/>
          </a:prstGeom>
          <a:noFill/>
          <a:ln>
            <a:noFill/>
          </a:ln>
        </p:spPr>
      </p:pic>
      <p:sp>
        <p:nvSpPr>
          <p:cNvPr id="10" name="TextBox 9">
            <a:extLst>
              <a:ext uri="{FF2B5EF4-FFF2-40B4-BE49-F238E27FC236}">
                <a16:creationId xmlns:a16="http://schemas.microsoft.com/office/drawing/2014/main" id="{5DC8F5C4-3472-442F-ACA5-35A0440B697D}"/>
              </a:ext>
            </a:extLst>
          </p:cNvPr>
          <p:cNvSpPr txBox="1"/>
          <p:nvPr/>
        </p:nvSpPr>
        <p:spPr>
          <a:xfrm>
            <a:off x="399748" y="1275370"/>
            <a:ext cx="11257826" cy="4539191"/>
          </a:xfrm>
          <a:prstGeom prst="rect">
            <a:avLst/>
          </a:prstGeom>
          <a:noFill/>
        </p:spPr>
        <p:txBody>
          <a:bodyPr wrap="square">
            <a:spAutoFit/>
          </a:bodyPr>
          <a:lstStyle/>
          <a:p>
            <a:pPr>
              <a:lnSpc>
                <a:spcPct val="150000"/>
              </a:lnSpc>
              <a:spcBef>
                <a:spcPts val="0"/>
              </a:spcBef>
            </a:pPr>
            <a:r>
              <a:rPr lang="en-US" sz="2800" b="1" dirty="0">
                <a:latin typeface="Times New Roman" panose="02020603050405020304" pitchFamily="18" charset="0"/>
                <a:cs typeface="Times New Roman" panose="02020603050405020304" pitchFamily="18" charset="0"/>
              </a:rPr>
              <a:t>4. Macro viruses</a:t>
            </a:r>
          </a:p>
          <a:p>
            <a:pPr>
              <a:lnSpc>
                <a:spcPct val="150000"/>
              </a:lnSpc>
              <a:spcBef>
                <a:spcPts val="0"/>
              </a:spcBef>
            </a:pPr>
            <a:r>
              <a:rPr lang="en-US" sz="2800" dirty="0">
                <a:latin typeface="Times New Roman" panose="02020603050405020304" pitchFamily="18" charset="0"/>
                <a:cs typeface="Times New Roman" panose="02020603050405020304" pitchFamily="18" charset="0"/>
              </a:rPr>
              <a:t>Macro viruses are written by using the Macro programming languages like VBA, which is a feature of MS office package. A macro is a way to automate and simplify a task that you perform repeatedly in MS office suit (MS Excel, MS word </a:t>
            </a:r>
            <a:r>
              <a:rPr lang="en-US" sz="2800" dirty="0" err="1">
                <a:latin typeface="Times New Roman" panose="02020603050405020304" pitchFamily="18" charset="0"/>
                <a:cs typeface="Times New Roman" panose="02020603050405020304" pitchFamily="18" charset="0"/>
              </a:rPr>
              <a:t>etc</a:t>
            </a:r>
            <a:r>
              <a:rPr lang="en-US" sz="2800" dirty="0">
                <a:latin typeface="Times New Roman" panose="02020603050405020304" pitchFamily="18" charset="0"/>
                <a:cs typeface="Times New Roman" panose="02020603050405020304" pitchFamily="18" charset="0"/>
              </a:rPr>
              <a:t>). These macros are usually stored as part of the document or spreadsheet and can travel to other systems when these files are transferred to another computers.</a:t>
            </a:r>
          </a:p>
        </p:txBody>
      </p:sp>
      <p:sp>
        <p:nvSpPr>
          <p:cNvPr id="8" name="TextBox 7">
            <a:extLst>
              <a:ext uri="{FF2B5EF4-FFF2-40B4-BE49-F238E27FC236}">
                <a16:creationId xmlns:a16="http://schemas.microsoft.com/office/drawing/2014/main" id="{5F0BBA31-DEB0-B944-D386-7DFE716E9D12}"/>
              </a:ext>
            </a:extLst>
          </p:cNvPr>
          <p:cNvSpPr txBox="1"/>
          <p:nvPr/>
        </p:nvSpPr>
        <p:spPr>
          <a:xfrm>
            <a:off x="5682086" y="5797822"/>
            <a:ext cx="5459419" cy="369332"/>
          </a:xfrm>
          <a:prstGeom prst="rect">
            <a:avLst/>
          </a:prstGeom>
          <a:noFill/>
        </p:spPr>
        <p:txBody>
          <a:bodyPr wrap="square" rtlCol="0">
            <a:spAutoFit/>
          </a:bodyPr>
          <a:lstStyle/>
          <a:p>
            <a:r>
              <a:rPr lang="en-GB" b="0" i="0" dirty="0">
                <a:solidFill>
                  <a:srgbClr val="202124"/>
                </a:solidFill>
                <a:effectLst/>
                <a:latin typeface="arial" panose="020B0604020202020204" pitchFamily="34" charset="0"/>
              </a:rPr>
              <a:t>Example  </a:t>
            </a:r>
            <a:r>
              <a:rPr lang="en-GB" b="1" i="0" dirty="0">
                <a:solidFill>
                  <a:srgbClr val="202124"/>
                </a:solidFill>
                <a:effectLst/>
                <a:latin typeface="arial" panose="020B0604020202020204" pitchFamily="34" charset="0"/>
              </a:rPr>
              <a:t>Melissa Virus</a:t>
            </a:r>
            <a:r>
              <a:rPr lang="en-GB" b="0" i="0" dirty="0">
                <a:solidFill>
                  <a:srgbClr val="202124"/>
                </a:solidFill>
                <a:effectLst/>
                <a:latin typeface="arial" panose="020B0604020202020204" pitchFamily="34" charset="0"/>
              </a:rPr>
              <a:t> </a:t>
            </a:r>
            <a:endParaRPr lang="en-GB" dirty="0"/>
          </a:p>
        </p:txBody>
      </p:sp>
      <p:pic>
        <p:nvPicPr>
          <p:cNvPr id="6146" name="Picture 2" descr="Bacterial microorganism in a magnifier. Bacteria and germs colorful set,  micro-organisms, bacteria, viruses, protozoa under the rejuvenating glass  Stock Vector Image &amp; Art - Alamy">
            <a:extLst>
              <a:ext uri="{FF2B5EF4-FFF2-40B4-BE49-F238E27FC236}">
                <a16:creationId xmlns:a16="http://schemas.microsoft.com/office/drawing/2014/main" id="{63745FAB-3227-DD22-11A4-68D79BC6D8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074"/>
          <a:stretch/>
        </p:blipFill>
        <p:spPr bwMode="auto">
          <a:xfrm>
            <a:off x="9543083" y="293327"/>
            <a:ext cx="2350769" cy="147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241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30"/>
            <a:ext cx="7728252" cy="683582"/>
          </a:xfrm>
        </p:spPr>
        <p:txBody>
          <a:bodyPr vert="horz" lIns="91440" tIns="45720" rIns="91440" bIns="45720" rtlCol="0" anchor="b">
            <a:normAutofit fontScale="90000"/>
          </a:bodyPr>
          <a:lstStyle/>
          <a:p>
            <a:r>
              <a:rPr lang="en-US" dirty="0">
                <a:solidFill>
                  <a:schemeClr val="accent1"/>
                </a:solidFill>
                <a:latin typeface="Times New Roman" panose="02020603050405020304" pitchFamily="18" charset="0"/>
                <a:cs typeface="Times New Roman" panose="02020603050405020304" pitchFamily="18" charset="0"/>
              </a:rPr>
              <a:t>Virus</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81911" y="5811537"/>
            <a:ext cx="1719189" cy="771041"/>
          </a:xfrm>
          <a:prstGeom prst="rect">
            <a:avLst/>
          </a:prstGeom>
          <a:noFill/>
          <a:ln>
            <a:noFill/>
          </a:ln>
        </p:spPr>
      </p:pic>
      <p:sp>
        <p:nvSpPr>
          <p:cNvPr id="10" name="TextBox 9">
            <a:extLst>
              <a:ext uri="{FF2B5EF4-FFF2-40B4-BE49-F238E27FC236}">
                <a16:creationId xmlns:a16="http://schemas.microsoft.com/office/drawing/2014/main" id="{5DC8F5C4-3472-442F-ACA5-35A0440B697D}"/>
              </a:ext>
            </a:extLst>
          </p:cNvPr>
          <p:cNvSpPr txBox="1"/>
          <p:nvPr/>
        </p:nvSpPr>
        <p:spPr>
          <a:xfrm>
            <a:off x="399748" y="1275370"/>
            <a:ext cx="11257826" cy="2600199"/>
          </a:xfrm>
          <a:prstGeom prst="rect">
            <a:avLst/>
          </a:prstGeom>
          <a:noFill/>
        </p:spPr>
        <p:txBody>
          <a:bodyPr wrap="square">
            <a:spAutoFit/>
          </a:bodyPr>
          <a:lstStyle/>
          <a:p>
            <a:pPr>
              <a:lnSpc>
                <a:spcPct val="150000"/>
              </a:lnSpc>
              <a:spcBef>
                <a:spcPts val="0"/>
              </a:spcBef>
            </a:pPr>
            <a:r>
              <a:rPr lang="en-US" sz="2800" b="1" dirty="0">
                <a:latin typeface="Times New Roman" panose="02020603050405020304" pitchFamily="18" charset="0"/>
                <a:cs typeface="Times New Roman" panose="02020603050405020304" pitchFamily="18" charset="0"/>
              </a:rPr>
              <a:t>5. Polymorphic Viruses</a:t>
            </a:r>
          </a:p>
          <a:p>
            <a:pPr>
              <a:lnSpc>
                <a:spcPct val="150000"/>
              </a:lnSpc>
              <a:spcBef>
                <a:spcPts val="0"/>
              </a:spcBef>
            </a:pPr>
            <a:r>
              <a:rPr lang="en-US" sz="2800" dirty="0">
                <a:latin typeface="Times New Roman" panose="02020603050405020304" pitchFamily="18" charset="0"/>
                <a:cs typeface="Times New Roman" panose="02020603050405020304" pitchFamily="18" charset="0"/>
              </a:rPr>
              <a:t>It has the capability to change their appearance and change </a:t>
            </a:r>
          </a:p>
          <a:p>
            <a:pPr>
              <a:lnSpc>
                <a:spcPct val="150000"/>
              </a:lnSpc>
              <a:spcBef>
                <a:spcPts val="0"/>
              </a:spcBef>
            </a:pPr>
            <a:r>
              <a:rPr lang="en-US" sz="2800" dirty="0">
                <a:latin typeface="Times New Roman" panose="02020603050405020304" pitchFamily="18" charset="0"/>
                <a:cs typeface="Times New Roman" panose="02020603050405020304" pitchFamily="18" charset="0"/>
              </a:rPr>
              <a:t>their code every time they infect a different system. This helps the Polymorphic Viruses to hide from anti-virus software.</a:t>
            </a:r>
          </a:p>
        </p:txBody>
      </p:sp>
      <p:sp>
        <p:nvSpPr>
          <p:cNvPr id="8" name="TextBox 7">
            <a:extLst>
              <a:ext uri="{FF2B5EF4-FFF2-40B4-BE49-F238E27FC236}">
                <a16:creationId xmlns:a16="http://schemas.microsoft.com/office/drawing/2014/main" id="{5F0BBA31-DEB0-B944-D386-7DFE716E9D12}"/>
              </a:ext>
            </a:extLst>
          </p:cNvPr>
          <p:cNvSpPr txBox="1"/>
          <p:nvPr/>
        </p:nvSpPr>
        <p:spPr>
          <a:xfrm>
            <a:off x="5682086" y="5797822"/>
            <a:ext cx="5459419" cy="369332"/>
          </a:xfrm>
          <a:prstGeom prst="rect">
            <a:avLst/>
          </a:prstGeom>
          <a:noFill/>
        </p:spPr>
        <p:txBody>
          <a:bodyPr wrap="square" rtlCol="0">
            <a:spAutoFit/>
          </a:bodyPr>
          <a:lstStyle/>
          <a:p>
            <a:r>
              <a:rPr lang="en-GB" b="0" i="0" dirty="0">
                <a:solidFill>
                  <a:srgbClr val="202124"/>
                </a:solidFill>
                <a:effectLst/>
                <a:latin typeface="arial" panose="020B0604020202020204" pitchFamily="34" charset="0"/>
              </a:rPr>
              <a:t>Example  </a:t>
            </a:r>
            <a:r>
              <a:rPr lang="en-GB" b="1" i="0" dirty="0" err="1">
                <a:solidFill>
                  <a:srgbClr val="202124"/>
                </a:solidFill>
                <a:effectLst/>
                <a:latin typeface="arial" panose="020B0604020202020204" pitchFamily="34" charset="0"/>
              </a:rPr>
              <a:t>Ursnif</a:t>
            </a:r>
            <a:r>
              <a:rPr lang="en-GB" b="1" i="0" dirty="0">
                <a:solidFill>
                  <a:srgbClr val="202124"/>
                </a:solidFill>
                <a:effectLst/>
                <a:latin typeface="arial" panose="020B0604020202020204" pitchFamily="34" charset="0"/>
              </a:rPr>
              <a:t> (also known as </a:t>
            </a:r>
            <a:r>
              <a:rPr lang="en-GB" b="1" i="0" dirty="0" err="1">
                <a:solidFill>
                  <a:srgbClr val="202124"/>
                </a:solidFill>
                <a:effectLst/>
                <a:latin typeface="arial" panose="020B0604020202020204" pitchFamily="34" charset="0"/>
              </a:rPr>
              <a:t>Gozi</a:t>
            </a:r>
            <a:r>
              <a:rPr lang="en-GB" b="1" i="0" dirty="0">
                <a:solidFill>
                  <a:srgbClr val="202124"/>
                </a:solidFill>
                <a:effectLst/>
                <a:latin typeface="arial" panose="020B0604020202020204" pitchFamily="34" charset="0"/>
              </a:rPr>
              <a:t>)</a:t>
            </a:r>
            <a:endParaRPr lang="en-GB" dirty="0"/>
          </a:p>
        </p:txBody>
      </p:sp>
      <p:pic>
        <p:nvPicPr>
          <p:cNvPr id="9" name="Picture 2" descr="What is Computer Virus? | Types of Computer Virus">
            <a:extLst>
              <a:ext uri="{FF2B5EF4-FFF2-40B4-BE49-F238E27FC236}">
                <a16:creationId xmlns:a16="http://schemas.microsoft.com/office/drawing/2014/main" id="{295EE652-9355-3040-07F5-05C2BF3A1F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7" r="801" b="11179"/>
          <a:stretch/>
        </p:blipFill>
        <p:spPr bwMode="auto">
          <a:xfrm>
            <a:off x="9197942" y="191930"/>
            <a:ext cx="2594308" cy="2200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978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A02C-5AB1-4432-AD2E-EC85C10BBB62}"/>
              </a:ext>
            </a:extLst>
          </p:cNvPr>
          <p:cNvSpPr>
            <a:spLocks noGrp="1"/>
          </p:cNvSpPr>
          <p:nvPr>
            <p:ph type="title"/>
          </p:nvPr>
        </p:nvSpPr>
        <p:spPr>
          <a:xfrm>
            <a:off x="298148" y="191930"/>
            <a:ext cx="7728252" cy="683582"/>
          </a:xfrm>
        </p:spPr>
        <p:txBody>
          <a:bodyPr vert="horz" lIns="91440" tIns="45720" rIns="91440" bIns="45720" rtlCol="0" anchor="b">
            <a:normAutofit fontScale="90000"/>
          </a:bodyPr>
          <a:lstStyle/>
          <a:p>
            <a:r>
              <a:rPr lang="en-US" dirty="0">
                <a:solidFill>
                  <a:schemeClr val="accent1"/>
                </a:solidFill>
                <a:latin typeface="Times New Roman" panose="02020603050405020304" pitchFamily="18" charset="0"/>
                <a:cs typeface="Times New Roman" panose="02020603050405020304" pitchFamily="18" charset="0"/>
              </a:rPr>
              <a:t>Virus</a:t>
            </a:r>
          </a:p>
        </p:txBody>
      </p:sp>
      <p:sp>
        <p:nvSpPr>
          <p:cNvPr id="73" name="Freeform: Shape 72">
            <a:extLst>
              <a:ext uri="{FF2B5EF4-FFF2-40B4-BE49-F238E27FC236}">
                <a16:creationId xmlns:a16="http://schemas.microsoft.com/office/drawing/2014/main" id="{182BDAA6-044B-4985-A14D-DEC9985E884E}"/>
              </a:ext>
            </a:extLst>
          </p:cNvPr>
          <p:cNvSpPr/>
          <p:nvPr/>
        </p:nvSpPr>
        <p:spPr>
          <a:xfrm>
            <a:off x="399748" y="875512"/>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sp>
        <p:nvSpPr>
          <p:cNvPr id="74" name="Freeform: Shape 73">
            <a:extLst>
              <a:ext uri="{FF2B5EF4-FFF2-40B4-BE49-F238E27FC236}">
                <a16:creationId xmlns:a16="http://schemas.microsoft.com/office/drawing/2014/main" id="{A272EFEB-22AE-4FF3-A465-3771595BB497}"/>
              </a:ext>
            </a:extLst>
          </p:cNvPr>
          <p:cNvSpPr/>
          <p:nvPr/>
        </p:nvSpPr>
        <p:spPr>
          <a:xfrm>
            <a:off x="399750" y="98420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prstClr val="black"/>
              </a:solidFill>
              <a:effectLst/>
              <a:uLnTx/>
              <a:uFillTx/>
              <a:latin typeface="Liberation Serif" pitchFamily="18"/>
              <a:ea typeface="DejaVu Sans" pitchFamily="2"/>
              <a:cs typeface="DejaVu Sans" pitchFamily="2"/>
            </a:endParaRPr>
          </a:p>
        </p:txBody>
      </p:sp>
      <p:pic>
        <p:nvPicPr>
          <p:cNvPr id="75" name="Picture 74">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81911" y="5811537"/>
            <a:ext cx="1719189" cy="771041"/>
          </a:xfrm>
          <a:prstGeom prst="rect">
            <a:avLst/>
          </a:prstGeom>
          <a:noFill/>
          <a:ln>
            <a:noFill/>
          </a:ln>
        </p:spPr>
      </p:pic>
      <p:sp>
        <p:nvSpPr>
          <p:cNvPr id="10" name="TextBox 9">
            <a:extLst>
              <a:ext uri="{FF2B5EF4-FFF2-40B4-BE49-F238E27FC236}">
                <a16:creationId xmlns:a16="http://schemas.microsoft.com/office/drawing/2014/main" id="{5DC8F5C4-3472-442F-ACA5-35A0440B697D}"/>
              </a:ext>
            </a:extLst>
          </p:cNvPr>
          <p:cNvSpPr txBox="1"/>
          <p:nvPr/>
        </p:nvSpPr>
        <p:spPr>
          <a:xfrm>
            <a:off x="399748" y="1275370"/>
            <a:ext cx="11257826" cy="2600199"/>
          </a:xfrm>
          <a:prstGeom prst="rect">
            <a:avLst/>
          </a:prstGeom>
          <a:noFill/>
        </p:spPr>
        <p:txBody>
          <a:bodyPr wrap="square">
            <a:spAutoFit/>
          </a:bodyPr>
          <a:lstStyle/>
          <a:p>
            <a:pPr>
              <a:lnSpc>
                <a:spcPct val="150000"/>
              </a:lnSpc>
              <a:spcBef>
                <a:spcPts val="0"/>
              </a:spcBef>
            </a:pPr>
            <a:r>
              <a:rPr lang="en-US" sz="2800" b="1" dirty="0">
                <a:latin typeface="Times New Roman" panose="02020603050405020304" pitchFamily="18" charset="0"/>
                <a:cs typeface="Times New Roman" panose="02020603050405020304" pitchFamily="18" charset="0"/>
              </a:rPr>
              <a:t>6. Armored Viruses: </a:t>
            </a:r>
          </a:p>
          <a:p>
            <a:pPr>
              <a:lnSpc>
                <a:spcPct val="150000"/>
              </a:lnSpc>
              <a:spcBef>
                <a:spcPts val="0"/>
              </a:spcBef>
            </a:pPr>
            <a:r>
              <a:rPr lang="en-US" sz="2800" dirty="0">
                <a:latin typeface="Times New Roman" panose="02020603050405020304" pitchFamily="18" charset="0"/>
                <a:cs typeface="Times New Roman" panose="02020603050405020304" pitchFamily="18" charset="0"/>
              </a:rPr>
              <a:t>This type of viruses that are designed and written to make itself difficult to detect or analyze. An Armored Virus may also have the ability to protect itself from antivirus programs, making it more difficult to disinfect.</a:t>
            </a:r>
          </a:p>
        </p:txBody>
      </p:sp>
      <p:pic>
        <p:nvPicPr>
          <p:cNvPr id="2052" name="Picture 4" descr="Free Distributor Cliparts, Download Free Distributor Cliparts png images,  Free ClipArts on Clipart Library">
            <a:extLst>
              <a:ext uri="{FF2B5EF4-FFF2-40B4-BE49-F238E27FC236}">
                <a16:creationId xmlns:a16="http://schemas.microsoft.com/office/drawing/2014/main" id="{EA10BF81-1B1F-010F-A6E7-45ACE0BFA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6960" y="-71120"/>
            <a:ext cx="2225040" cy="21186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F0BBA31-DEB0-B944-D386-7DFE716E9D12}"/>
              </a:ext>
            </a:extLst>
          </p:cNvPr>
          <p:cNvSpPr txBox="1"/>
          <p:nvPr/>
        </p:nvSpPr>
        <p:spPr>
          <a:xfrm>
            <a:off x="4985052" y="5442205"/>
            <a:ext cx="5459419" cy="369332"/>
          </a:xfrm>
          <a:prstGeom prst="rect">
            <a:avLst/>
          </a:prstGeom>
          <a:noFill/>
        </p:spPr>
        <p:txBody>
          <a:bodyPr wrap="square" rtlCol="0">
            <a:spAutoFit/>
          </a:bodyPr>
          <a:lstStyle/>
          <a:p>
            <a:r>
              <a:rPr lang="en-GB" b="0" i="0" dirty="0">
                <a:solidFill>
                  <a:srgbClr val="202124"/>
                </a:solidFill>
                <a:effectLst/>
                <a:latin typeface="arial" panose="020B0604020202020204" pitchFamily="34" charset="0"/>
              </a:rPr>
              <a:t>Example  </a:t>
            </a:r>
            <a:r>
              <a:rPr lang="en-GB" b="1" i="0" dirty="0">
                <a:solidFill>
                  <a:srgbClr val="202124"/>
                </a:solidFill>
                <a:effectLst/>
                <a:latin typeface="arial" panose="020B0604020202020204" pitchFamily="34" charset="0"/>
              </a:rPr>
              <a:t>Whale virus</a:t>
            </a:r>
            <a:endParaRPr lang="en-GB" dirty="0"/>
          </a:p>
        </p:txBody>
      </p:sp>
    </p:spTree>
    <p:extLst>
      <p:ext uri="{BB962C8B-B14F-4D97-AF65-F5344CB8AC3E}">
        <p14:creationId xmlns:p14="http://schemas.microsoft.com/office/powerpoint/2010/main" val="31833694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1611</TotalTime>
  <Words>1178</Words>
  <Application>Microsoft Office PowerPoint</Application>
  <PresentationFormat>Widescreen</PresentationFormat>
  <Paragraphs>108</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vt:lpstr>
      <vt:lpstr>Calibri</vt:lpstr>
      <vt:lpstr>Calibri Light</vt:lpstr>
      <vt:lpstr>Liberation Serif</vt:lpstr>
      <vt:lpstr>Times New Roman</vt:lpstr>
      <vt:lpstr>Office Theme</vt:lpstr>
      <vt:lpstr>PowerPoint Presentation</vt:lpstr>
      <vt:lpstr>Virus</vt:lpstr>
      <vt:lpstr>Virus Maker Tool</vt:lpstr>
      <vt:lpstr>Virus</vt:lpstr>
      <vt:lpstr>Virus</vt:lpstr>
      <vt:lpstr>Virus</vt:lpstr>
      <vt:lpstr>Virus</vt:lpstr>
      <vt:lpstr>Virus</vt:lpstr>
      <vt:lpstr>Virus</vt:lpstr>
      <vt:lpstr>Worms</vt:lpstr>
      <vt:lpstr>Virus vs Worms</vt:lpstr>
      <vt:lpstr>Worms</vt:lpstr>
      <vt:lpstr>Email worms</vt:lpstr>
      <vt:lpstr>File-sharing worms</vt:lpstr>
      <vt:lpstr>Crypto worms</vt:lpstr>
      <vt:lpstr>Instant messaging worms</vt:lpstr>
      <vt:lpstr>Internet worms</vt:lpstr>
      <vt:lpstr>Trojan Horse</vt:lpstr>
      <vt:lpstr>Trojan Horse</vt:lpstr>
      <vt:lpstr>Phishing Attack</vt:lpstr>
      <vt:lpstr>Denial-of-Service Attack (DOS)</vt:lpstr>
      <vt:lpstr>Denial-of-Service Attack (DOS)</vt:lpstr>
      <vt:lpstr>Cyber-Terrorists – Attacks </vt:lpstr>
      <vt:lpstr>PowerPoint Presentation</vt:lpstr>
      <vt:lpstr>Evolving Detection Measures</vt:lpstr>
      <vt:lpstr>Evolving Detection Measures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Isuru Sri Bandara</dc:creator>
  <cp:lastModifiedBy>Isuru Sri Bandara</cp:lastModifiedBy>
  <cp:revision>25</cp:revision>
  <dcterms:created xsi:type="dcterms:W3CDTF">2022-06-11T06:13:57Z</dcterms:created>
  <dcterms:modified xsi:type="dcterms:W3CDTF">2023-07-11T10:55:29Z</dcterms:modified>
</cp:coreProperties>
</file>